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58" r:id="rId4"/>
    <p:sldId id="305" r:id="rId5"/>
    <p:sldId id="261" r:id="rId6"/>
    <p:sldId id="356" r:id="rId7"/>
    <p:sldId id="362" r:id="rId8"/>
    <p:sldId id="351" r:id="rId9"/>
    <p:sldId id="363" r:id="rId10"/>
    <p:sldId id="352" r:id="rId11"/>
    <p:sldId id="358" r:id="rId12"/>
    <p:sldId id="361" r:id="rId13"/>
  </p:sldIdLst>
  <p:sldSz cx="12192000" cy="6858000"/>
  <p:notesSz cx="6858000" cy="92964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das_000\Desktop\auditas_2019m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das_000\Desktop\auditas_2019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das_000\Desktop\auditas_2019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das_000\Desktop\auditas_2019m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dirty="0"/>
              <a:t>Vertinimo kriterijų </a:t>
            </a:r>
            <a:r>
              <a:rPr lang="lt-LT" sz="1600" b="1" dirty="0" smtClean="0"/>
              <a:t>aiškumas (mokiniai)</a:t>
            </a:r>
            <a:endParaRPr lang="lt-LT" sz="1600" b="1" dirty="0"/>
          </a:p>
        </c:rich>
      </c:tx>
      <c:layout>
        <c:manualLayout>
          <c:xMode val="edge"/>
          <c:yMode val="edge"/>
          <c:x val="0.174377108488998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3.408649390524298E-2"/>
          <c:y val="0.16161272812862326"/>
          <c:w val="0.93716238300401133"/>
          <c:h val="0.564487625725826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Sheet1!$B$4:$B$6</c:f>
              <c:strCache>
                <c:ptCount val="3"/>
                <c:pt idx="0">
                  <c:v>Mokytojai mokslo metų pradžioje supažindina mokinius su mokomojo dalyko, projektinės veiklos ir kitų darbų vertinimo sistema.</c:v>
                </c:pt>
                <c:pt idx="1">
                  <c:v>Mokytojai su mokiniais aptaria konkrečios pamokos, projektinės veiklos, namų darbų vertinimo kriterijus, koks turi būti gerai atliktas darbas, projektas.</c:v>
                </c:pt>
                <c:pt idx="2">
                  <c:v>Mokytojų pateikti pamokų, projektinių veiklų, namų darbų vertinimo kriterijai man yra suprantami ir aiškūs.</c:v>
                </c:pt>
              </c:strCache>
            </c:strRef>
          </c:cat>
          <c:val>
            <c:numRef>
              <c:f>Sheet1!$C$4:$C$6</c:f>
              <c:numCache>
                <c:formatCode>General</c:formatCode>
                <c:ptCount val="3"/>
                <c:pt idx="0">
                  <c:v>59.2</c:v>
                </c:pt>
                <c:pt idx="1">
                  <c:v>39</c:v>
                </c:pt>
                <c:pt idx="2">
                  <c:v>33.5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Sheet1!$B$4:$B$6</c:f>
              <c:strCache>
                <c:ptCount val="3"/>
                <c:pt idx="0">
                  <c:v>Mokytojai mokslo metų pradžioje supažindina mokinius su mokomojo dalyko, projektinės veiklos ir kitų darbų vertinimo sistema.</c:v>
                </c:pt>
                <c:pt idx="1">
                  <c:v>Mokytojai su mokiniais aptaria konkrečios pamokos, projektinės veiklos, namų darbų vertinimo kriterijus, koks turi būti gerai atliktas darbas, projektas.</c:v>
                </c:pt>
                <c:pt idx="2">
                  <c:v>Mokytojų pateikti pamokų, projektinių veiklų, namų darbų vertinimo kriterijai man yra suprantami ir aiškūs.</c:v>
                </c:pt>
              </c:strCache>
            </c:strRef>
          </c:cat>
          <c:val>
            <c:numRef>
              <c:f>Sheet1!$D$4:$D$6</c:f>
              <c:numCache>
                <c:formatCode>General</c:formatCode>
                <c:ptCount val="3"/>
                <c:pt idx="0">
                  <c:v>32.4</c:v>
                </c:pt>
                <c:pt idx="1">
                  <c:v>43.4</c:v>
                </c:pt>
                <c:pt idx="2">
                  <c:v>44.8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389384"/>
        <c:axId val="297389776"/>
      </c:barChart>
      <c:catAx>
        <c:axId val="29738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89776"/>
        <c:crosses val="autoZero"/>
        <c:auto val="1"/>
        <c:lblAlgn val="ctr"/>
        <c:lblOffset val="100"/>
        <c:noMultiLvlLbl val="0"/>
      </c:catAx>
      <c:valAx>
        <c:axId val="29738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89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43918987573037"/>
          <c:y val="0.93784901458118253"/>
          <c:w val="0.39928963359345654"/>
          <c:h val="6.215098541881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1"/>
              <a:t>Savalaikis grįžtamasis ryšys vertinant (mokinių tėvai)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Sheet7!$L$3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Sheet7!$H$4:$K$6</c:f>
              <c:strCache>
                <c:ptCount val="3"/>
                <c:pt idx="0">
                  <c:v>Informaciją apie mano vaiko mokymąsi iš mokytojų gaunu laiku.</c:v>
                </c:pt>
                <c:pt idx="1">
                  <c:v>Dažniausiai mano vaiko darbus mokytojai ištaiso ir įvertina per savaitę laiko arba greičiau.</c:v>
                </c:pt>
                <c:pt idx="2">
                  <c:v>Dažniausiai mano vaiko gautus pažymius mokytojai į dienyną įrašo per savaitę laiko arba greičiau.</c:v>
                </c:pt>
              </c:strCache>
            </c:strRef>
          </c:cat>
          <c:val>
            <c:numRef>
              <c:f>Sheet7!$L$4:$L$6</c:f>
              <c:numCache>
                <c:formatCode>General</c:formatCode>
                <c:ptCount val="3"/>
                <c:pt idx="0">
                  <c:v>36.299999999999997</c:v>
                </c:pt>
                <c:pt idx="1">
                  <c:v>34.299999999999997</c:v>
                </c:pt>
                <c:pt idx="2">
                  <c:v>41.2</c:v>
                </c:pt>
              </c:numCache>
            </c:numRef>
          </c:val>
        </c:ser>
        <c:ser>
          <c:idx val="1"/>
          <c:order val="1"/>
          <c:tx>
            <c:strRef>
              <c:f>Sheet7!$M$3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Sheet7!$H$4:$K$6</c:f>
              <c:strCache>
                <c:ptCount val="3"/>
                <c:pt idx="0">
                  <c:v>Informaciją apie mano vaiko mokymąsi iš mokytojų gaunu laiku.</c:v>
                </c:pt>
                <c:pt idx="1">
                  <c:v>Dažniausiai mano vaiko darbus mokytojai ištaiso ir įvertina per savaitę laiko arba greičiau.</c:v>
                </c:pt>
                <c:pt idx="2">
                  <c:v>Dažniausiai mano vaiko gautus pažymius mokytojai į dienyną įrašo per savaitę laiko arba greičiau.</c:v>
                </c:pt>
              </c:strCache>
            </c:strRef>
          </c:cat>
          <c:val>
            <c:numRef>
              <c:f>Sheet7!$M$4:$M$6</c:f>
              <c:numCache>
                <c:formatCode>General</c:formatCode>
                <c:ptCount val="3"/>
                <c:pt idx="0">
                  <c:v>39.200000000000003</c:v>
                </c:pt>
                <c:pt idx="1">
                  <c:v>32.4</c:v>
                </c:pt>
                <c:pt idx="2">
                  <c:v>37.299999999999997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8512208"/>
        <c:axId val="298510248"/>
      </c:barChart>
      <c:catAx>
        <c:axId val="29851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0248"/>
        <c:crosses val="autoZero"/>
        <c:auto val="1"/>
        <c:lblAlgn val="ctr"/>
        <c:lblOffset val="100"/>
        <c:noMultiLvlLbl val="0"/>
      </c:catAx>
      <c:valAx>
        <c:axId val="298510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Vertinimo kriteroj</a:t>
            </a:r>
            <a:r>
              <a:rPr lang="lt-LT" b="1"/>
              <a:t>ų</a:t>
            </a:r>
            <a:r>
              <a:rPr lang="en-GB" b="1"/>
              <a:t> ai</a:t>
            </a:r>
            <a:r>
              <a:rPr lang="lt-LT" b="1"/>
              <a:t>š</a:t>
            </a:r>
            <a:r>
              <a:rPr lang="en-GB" b="1"/>
              <a:t>kumas</a:t>
            </a:r>
            <a:r>
              <a:rPr lang="en-GB" b="1" baseline="0"/>
              <a:t> (mokini</a:t>
            </a:r>
            <a:r>
              <a:rPr lang="lt-LT" b="1" baseline="0"/>
              <a:t>ų</a:t>
            </a:r>
            <a:r>
              <a:rPr lang="en-GB" b="1" baseline="0"/>
              <a:t> t</a:t>
            </a:r>
            <a:r>
              <a:rPr lang="lt-LT" b="1" baseline="0"/>
              <a:t>ė</a:t>
            </a:r>
            <a:r>
              <a:rPr lang="en-GB" b="1" baseline="0"/>
              <a:t>vai)</a:t>
            </a:r>
            <a:endParaRPr lang="lt-LT" b="1"/>
          </a:p>
        </c:rich>
      </c:tx>
      <c:layout>
        <c:manualLayout>
          <c:xMode val="edge"/>
          <c:yMode val="edge"/>
          <c:x val="0.1418748906386701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Sheet1!$G$4:$G$6</c:f>
              <c:strCache>
                <c:ptCount val="3"/>
                <c:pt idx="0">
                  <c:v>Mokytojai mokslo metų pradžioje supažindina mokinius su mokomojo dalyko, projektinės veiklos ir kitų darbų vertinimo sistema.</c:v>
                </c:pt>
                <c:pt idx="1">
                  <c:v>Mokytojai su mokiniais aptaria konkrečios pamokos, projektinės veiklos, namų darbų vertinimo kriterijus, koks turi būti gerai atliktas darbas, projektas.</c:v>
                </c:pt>
                <c:pt idx="2">
                  <c:v>Mokytojų pateikti pamokų, projektinių veiklų, namų darbų vertinimo kriterijai mano vaikui yra suprantami ir aiškūs.</c:v>
                </c:pt>
              </c:strCache>
            </c:strRef>
          </c:cat>
          <c:val>
            <c:numRef>
              <c:f>Sheet1!$H$4:$H$6</c:f>
              <c:numCache>
                <c:formatCode>General</c:formatCode>
                <c:ptCount val="3"/>
                <c:pt idx="0">
                  <c:v>46.1</c:v>
                </c:pt>
                <c:pt idx="1">
                  <c:v>36.299999999999997</c:v>
                </c:pt>
                <c:pt idx="2">
                  <c:v>34.299999999999997</c:v>
                </c:pt>
              </c:numCache>
            </c:numRef>
          </c:val>
        </c:ser>
        <c:ser>
          <c:idx val="1"/>
          <c:order val="1"/>
          <c:tx>
            <c:strRef>
              <c:f>Sheet1!$I$3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Sheet1!$G$4:$G$6</c:f>
              <c:strCache>
                <c:ptCount val="3"/>
                <c:pt idx="0">
                  <c:v>Mokytojai mokslo metų pradžioje supažindina mokinius su mokomojo dalyko, projektinės veiklos ir kitų darbų vertinimo sistema.</c:v>
                </c:pt>
                <c:pt idx="1">
                  <c:v>Mokytojai su mokiniais aptaria konkrečios pamokos, projektinės veiklos, namų darbų vertinimo kriterijus, koks turi būti gerai atliktas darbas, projektas.</c:v>
                </c:pt>
                <c:pt idx="2">
                  <c:v>Mokytojų pateikti pamokų, projektinių veiklų, namų darbų vertinimo kriterijai mano vaikui yra suprantami ir aiškūs.</c:v>
                </c:pt>
              </c:strCache>
            </c:strRef>
          </c:cat>
          <c:val>
            <c:numRef>
              <c:f>Sheet1!$I$4:$I$6</c:f>
              <c:numCache>
                <c:formatCode>General</c:formatCode>
                <c:ptCount val="3"/>
                <c:pt idx="0">
                  <c:v>28.4</c:v>
                </c:pt>
                <c:pt idx="1">
                  <c:v>36.299999999999997</c:v>
                </c:pt>
                <c:pt idx="2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395656"/>
        <c:axId val="297390168"/>
      </c:barChart>
      <c:catAx>
        <c:axId val="297395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90168"/>
        <c:crosses val="autoZero"/>
        <c:auto val="1"/>
        <c:lblAlgn val="ctr"/>
        <c:lblOffset val="100"/>
        <c:noMultiLvlLbl val="0"/>
      </c:catAx>
      <c:valAx>
        <c:axId val="297390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95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/>
              <a:t>Vertinimo </a:t>
            </a:r>
            <a:r>
              <a:rPr lang="lt-LT" sz="2000" b="1" dirty="0" smtClean="0"/>
              <a:t>įvairovė (mokiniai)</a:t>
            </a:r>
            <a:endParaRPr lang="lt-LT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Sheet2!$B$4:$B$6</c:f>
              <c:strCache>
                <c:ptCount val="3"/>
                <c:pt idx="0">
                  <c:v>Pamokose mokytojai naudoja įvairius vertinimo būdus (diagnostinis, formuojamasis, kaupiamasis, apibendrinamasis, vertinimas pažymiu, neformalus vertinimas).</c:v>
                </c:pt>
                <c:pt idx="1">
                  <c:v>Vertinant mokytojai atsižvelgia į mokinių pasiekimus pamokoje, būreliuose, mokantis savarankiškai kitose erdvėse.</c:v>
                </c:pt>
                <c:pt idx="2">
                  <c:v>Mokytojai sudaro galimybes mokiniams pademonstruoti įvairius savo gebėjimus ir būti už tai įvertintiems.</c:v>
                </c:pt>
              </c:strCache>
            </c:strRef>
          </c:cat>
          <c:val>
            <c:numRef>
              <c:f>Sheet2!$C$4:$C$6</c:f>
              <c:numCache>
                <c:formatCode>General</c:formatCode>
                <c:ptCount val="3"/>
                <c:pt idx="0">
                  <c:v>38.6</c:v>
                </c:pt>
                <c:pt idx="1">
                  <c:v>10.5</c:v>
                </c:pt>
                <c:pt idx="2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Sheet2!$D$3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Sheet2!$B$4:$B$6</c:f>
              <c:strCache>
                <c:ptCount val="3"/>
                <c:pt idx="0">
                  <c:v>Pamokose mokytojai naudoja įvairius vertinimo būdus (diagnostinis, formuojamasis, kaupiamasis, apibendrinamasis, vertinimas pažymiu, neformalus vertinimas).</c:v>
                </c:pt>
                <c:pt idx="1">
                  <c:v>Vertinant mokytojai atsižvelgia į mokinių pasiekimus pamokoje, būreliuose, mokantis savarankiškai kitose erdvėse.</c:v>
                </c:pt>
                <c:pt idx="2">
                  <c:v>Mokytojai sudaro galimybes mokiniams pademonstruoti įvairius savo gebėjimus ir būti už tai įvertintiems.</c:v>
                </c:pt>
              </c:strCache>
            </c:strRef>
          </c:cat>
          <c:val>
            <c:numRef>
              <c:f>Sheet2!$D$4:$D$6</c:f>
              <c:numCache>
                <c:formatCode>General</c:formatCode>
                <c:ptCount val="3"/>
                <c:pt idx="0">
                  <c:v>45.4</c:v>
                </c:pt>
                <c:pt idx="1">
                  <c:v>20.2</c:v>
                </c:pt>
                <c:pt idx="2">
                  <c:v>36.700000000000003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97394480"/>
        <c:axId val="297395264"/>
      </c:barChart>
      <c:catAx>
        <c:axId val="297394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95264"/>
        <c:crosses val="autoZero"/>
        <c:auto val="1"/>
        <c:lblAlgn val="ctr"/>
        <c:lblOffset val="100"/>
        <c:noMultiLvlLbl val="0"/>
      </c:catAx>
      <c:valAx>
        <c:axId val="297395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739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err="1"/>
              <a:t>Vertinimo</a:t>
            </a:r>
            <a:r>
              <a:rPr lang="en-GB" b="1" dirty="0"/>
              <a:t> </a:t>
            </a:r>
            <a:r>
              <a:rPr lang="lt-LT" b="1" dirty="0"/>
              <a:t>įvairovė (mokinių</a:t>
            </a:r>
            <a:r>
              <a:rPr lang="lt-LT" b="1" baseline="0" dirty="0"/>
              <a:t> tėvai)</a:t>
            </a:r>
            <a:endParaRPr lang="lt-LT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Sheet2!$I$3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Sheet2!$H$4:$H$6</c:f>
              <c:strCache>
                <c:ptCount val="3"/>
                <c:pt idx="0">
                  <c:v>Pamokose mokytojai naudoja įvairius vertinimo būdus (diagnostinis, formuojamasis, kaupiamasis, apibendrinamasis, vertinimas pažymiu, neformalus vertinimas).</c:v>
                </c:pt>
                <c:pt idx="1">
                  <c:v>Vertinant mokytojai atsižvelgia į mokinių pasiekimus pamokoje, būreliuose, mokantis savarankiškai kitose erdvėse.</c:v>
                </c:pt>
                <c:pt idx="2">
                  <c:v>Mokytojai sudaro galimybes mokiniams pademonstruoti įvairius savo gebėjimus ir būti už tai įvertintiems.</c:v>
                </c:pt>
              </c:strCache>
            </c:strRef>
          </c:cat>
          <c:val>
            <c:numRef>
              <c:f>Sheet2!$I$4:$I$6</c:f>
              <c:numCache>
                <c:formatCode>General</c:formatCode>
                <c:ptCount val="3"/>
                <c:pt idx="0">
                  <c:v>52.9</c:v>
                </c:pt>
                <c:pt idx="1">
                  <c:v>22.8</c:v>
                </c:pt>
                <c:pt idx="2">
                  <c:v>33.700000000000003</c:v>
                </c:pt>
              </c:numCache>
            </c:numRef>
          </c:val>
        </c:ser>
        <c:ser>
          <c:idx val="1"/>
          <c:order val="1"/>
          <c:tx>
            <c:strRef>
              <c:f>Sheet2!$J$3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Sheet2!$H$4:$H$6</c:f>
              <c:strCache>
                <c:ptCount val="3"/>
                <c:pt idx="0">
                  <c:v>Pamokose mokytojai naudoja įvairius vertinimo būdus (diagnostinis, formuojamasis, kaupiamasis, apibendrinamasis, vertinimas pažymiu, neformalus vertinimas).</c:v>
                </c:pt>
                <c:pt idx="1">
                  <c:v>Vertinant mokytojai atsižvelgia į mokinių pasiekimus pamokoje, būreliuose, mokantis savarankiškai kitose erdvėse.</c:v>
                </c:pt>
                <c:pt idx="2">
                  <c:v>Mokytojai sudaro galimybes mokiniams pademonstruoti įvairius savo gebėjimus ir būti už tai įvertintiems.</c:v>
                </c:pt>
              </c:strCache>
            </c:strRef>
          </c:cat>
          <c:val>
            <c:numRef>
              <c:f>Sheet2!$J$4:$J$6</c:f>
              <c:numCache>
                <c:formatCode>General</c:formatCode>
                <c:ptCount val="3"/>
                <c:pt idx="0">
                  <c:v>26.5</c:v>
                </c:pt>
                <c:pt idx="1">
                  <c:v>33.700000000000003</c:v>
                </c:pt>
                <c:pt idx="2">
                  <c:v>36.700000000000003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6622072"/>
        <c:axId val="296622464"/>
      </c:barChart>
      <c:catAx>
        <c:axId val="296622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6622464"/>
        <c:crosses val="autoZero"/>
        <c:auto val="1"/>
        <c:lblAlgn val="ctr"/>
        <c:lblOffset val="100"/>
        <c:noMultiLvlLbl val="0"/>
      </c:catAx>
      <c:valAx>
        <c:axId val="296622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6622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err="1"/>
              <a:t>Skatinantis</a:t>
            </a:r>
            <a:r>
              <a:rPr lang="en-GB" b="1" baseline="0" dirty="0"/>
              <a:t> gr</a:t>
            </a:r>
            <a:r>
              <a:rPr lang="lt-LT" b="1" baseline="0" dirty="0" err="1"/>
              <a:t>įž</a:t>
            </a:r>
            <a:r>
              <a:rPr lang="en-GB" b="1" baseline="0" dirty="0" err="1"/>
              <a:t>tamasis</a:t>
            </a:r>
            <a:r>
              <a:rPr lang="lt-LT" b="1" baseline="0" dirty="0"/>
              <a:t> ryšys </a:t>
            </a:r>
            <a:r>
              <a:rPr lang="lt-LT" b="1" baseline="0" dirty="0" smtClean="0"/>
              <a:t>vertinant (mokiniai)</a:t>
            </a:r>
            <a:r>
              <a:rPr lang="en-GB" b="1" baseline="0" dirty="0" smtClean="0"/>
              <a:t> </a:t>
            </a:r>
            <a:endParaRPr lang="lt-LT" b="1" dirty="0"/>
          </a:p>
        </c:rich>
      </c:tx>
      <c:layout>
        <c:manualLayout>
          <c:xMode val="edge"/>
          <c:yMode val="edge"/>
          <c:x val="0.185858436197750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Sheet3!$B$3:$B$5</c:f>
              <c:strCache>
                <c:ptCount val="3"/>
                <c:pt idx="0">
                  <c:v>Mokytojų pastabos / įvertinimai / pasiūlymai, ką galima padaryti geriau, skatina mane siekti pažangos.</c:v>
                </c:pt>
                <c:pt idx="1">
                  <c:v>Mokytojai, teikdami informaciją apie mano mokymąsi, dažnai mane pagiria, pastebi mano sėkmes.</c:v>
                </c:pt>
                <c:pt idx="2">
                  <c:v>Mokytojai, teikdami informaciją apie mano mokymąsi, dažnai padrąsina mane.</c:v>
                </c:pt>
              </c:strCache>
            </c:strRef>
          </c:cat>
          <c:val>
            <c:numRef>
              <c:f>Sheet3!$C$3:$C$5</c:f>
              <c:numCache>
                <c:formatCode>General</c:formatCode>
                <c:ptCount val="3"/>
                <c:pt idx="0">
                  <c:v>20.8</c:v>
                </c:pt>
                <c:pt idx="1">
                  <c:v>12.4</c:v>
                </c:pt>
                <c:pt idx="2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Sheet3!$D$2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Sheet3!$B$3:$B$5</c:f>
              <c:strCache>
                <c:ptCount val="3"/>
                <c:pt idx="0">
                  <c:v>Mokytojų pastabos / įvertinimai / pasiūlymai, ką galima padaryti geriau, skatina mane siekti pažangos.</c:v>
                </c:pt>
                <c:pt idx="1">
                  <c:v>Mokytojai, teikdami informaciją apie mano mokymąsi, dažnai mane pagiria, pastebi mano sėkmes.</c:v>
                </c:pt>
                <c:pt idx="2">
                  <c:v>Mokytojai, teikdami informaciją apie mano mokymąsi, dažnai padrąsina mane.</c:v>
                </c:pt>
              </c:strCache>
            </c:strRef>
          </c:cat>
          <c:val>
            <c:numRef>
              <c:f>Sheet3!$D$3:$D$5</c:f>
              <c:numCache>
                <c:formatCode>General</c:formatCode>
                <c:ptCount val="3"/>
                <c:pt idx="0">
                  <c:v>42.8</c:v>
                </c:pt>
                <c:pt idx="1">
                  <c:v>36</c:v>
                </c:pt>
                <c:pt idx="2">
                  <c:v>26.1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514560"/>
        <c:axId val="298508680"/>
      </c:barChart>
      <c:catAx>
        <c:axId val="29851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08680"/>
        <c:crosses val="autoZero"/>
        <c:auto val="1"/>
        <c:lblAlgn val="ctr"/>
        <c:lblOffset val="100"/>
        <c:noMultiLvlLbl val="0"/>
      </c:catAx>
      <c:valAx>
        <c:axId val="298508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dirty="0"/>
              <a:t>Dialogas </a:t>
            </a:r>
            <a:r>
              <a:rPr lang="lt-LT" sz="1600" b="1" dirty="0" smtClean="0"/>
              <a:t>vertinant (mokiniai)</a:t>
            </a:r>
            <a:endParaRPr lang="lt-LT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8535994633070635E-2"/>
          <c:y val="0.10943374600575347"/>
          <c:w val="0.92035898602909094"/>
          <c:h val="0.64890643607586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Sheet4!$C$2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Sheet4!$B$3:$B$5</c:f>
              <c:strCache>
                <c:ptCount val="3"/>
                <c:pt idx="0">
                  <c:v>Mokytojai, klasės vadovas aptaria su manimi kas man sekasi gerai.</c:v>
                </c:pt>
                <c:pt idx="1">
                  <c:v>Mokytojai, klasės vadovas aptaria su manimi ką turėčiau pagerinti, kokių turiu spragų.</c:v>
                </c:pt>
                <c:pt idx="2">
                  <c:v>Prieš vertinant darbus, atsakymus mokytojai tariasi su mokiniais dėl vertinimo kriterijų.</c:v>
                </c:pt>
              </c:strCache>
            </c:strRef>
          </c:cat>
          <c:val>
            <c:numRef>
              <c:f>Sheet4!$C$3:$C$5</c:f>
              <c:numCache>
                <c:formatCode>General</c:formatCode>
                <c:ptCount val="3"/>
                <c:pt idx="0">
                  <c:v>15.7</c:v>
                </c:pt>
                <c:pt idx="1">
                  <c:v>22.2</c:v>
                </c:pt>
                <c:pt idx="2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Sheet4!$D$2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Sheet4!$B$3:$B$5</c:f>
              <c:strCache>
                <c:ptCount val="3"/>
                <c:pt idx="0">
                  <c:v>Mokytojai, klasės vadovas aptaria su manimi kas man sekasi gerai.</c:v>
                </c:pt>
                <c:pt idx="1">
                  <c:v>Mokytojai, klasės vadovas aptaria su manimi ką turėčiau pagerinti, kokių turiu spragų.</c:v>
                </c:pt>
                <c:pt idx="2">
                  <c:v>Prieš vertinant darbus, atsakymus mokytojai tariasi su mokiniais dėl vertinimo kriterijų.</c:v>
                </c:pt>
              </c:strCache>
            </c:strRef>
          </c:cat>
          <c:val>
            <c:numRef>
              <c:f>Sheet4!$D$3:$D$5</c:f>
              <c:numCache>
                <c:formatCode>General</c:formatCode>
                <c:ptCount val="3"/>
                <c:pt idx="0">
                  <c:v>30.1</c:v>
                </c:pt>
                <c:pt idx="1">
                  <c:v>32.700000000000003</c:v>
                </c:pt>
                <c:pt idx="2">
                  <c:v>27.7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513384"/>
        <c:axId val="298512992"/>
      </c:barChart>
      <c:catAx>
        <c:axId val="29851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2992"/>
        <c:crosses val="autoZero"/>
        <c:auto val="1"/>
        <c:lblAlgn val="ctr"/>
        <c:lblOffset val="100"/>
        <c:noMultiLvlLbl val="0"/>
      </c:catAx>
      <c:valAx>
        <c:axId val="29851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3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err="1"/>
              <a:t>Informatyvus</a:t>
            </a:r>
            <a:r>
              <a:rPr lang="en-GB" b="1" dirty="0"/>
              <a:t> gr</a:t>
            </a:r>
            <a:r>
              <a:rPr lang="lt-LT" b="1" dirty="0" err="1"/>
              <a:t>įž</a:t>
            </a:r>
            <a:r>
              <a:rPr lang="en-GB" b="1" dirty="0" err="1"/>
              <a:t>tamasis</a:t>
            </a:r>
            <a:r>
              <a:rPr lang="en-GB" b="1" dirty="0"/>
              <a:t> </a:t>
            </a:r>
            <a:r>
              <a:rPr lang="en-GB" b="1" dirty="0" err="1"/>
              <a:t>ry</a:t>
            </a:r>
            <a:r>
              <a:rPr lang="lt-LT" b="1" dirty="0"/>
              <a:t>š</a:t>
            </a:r>
            <a:r>
              <a:rPr lang="en-GB" b="1" dirty="0" err="1"/>
              <a:t>ys</a:t>
            </a:r>
            <a:r>
              <a:rPr lang="en-GB" b="1" dirty="0"/>
              <a:t> </a:t>
            </a:r>
            <a:r>
              <a:rPr lang="en-GB" b="1" dirty="0" err="1" smtClean="0"/>
              <a:t>vertinant</a:t>
            </a:r>
            <a:r>
              <a:rPr lang="lt-LT" b="1" dirty="0" smtClean="0"/>
              <a:t> (mokiniai)</a:t>
            </a:r>
            <a:endParaRPr lang="lt-LT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Sheet5!$D$2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Sheet5!$C$3:$C$5</c:f>
              <c:strCache>
                <c:ptCount val="3"/>
                <c:pt idx="0">
                  <c:v>Man pakanka informacijos, kurią gaunu iš mokytojų apie mano pažangą, sėkmes.</c:v>
                </c:pt>
                <c:pt idx="1">
                  <c:v>Man pakanka informacijos, kurią gaunu iš mokytojų apie mano klaidas ir spragas, apie tai, kaip dar reikėtų pagilinti žinias.</c:v>
                </c:pt>
                <c:pt idx="2">
                  <c:v>Įvertinus mane (rašydami pažymį, įvertindami žodžiu, įvertindami namų darbus ir t.t.), mokytojai suprantamai išaiškina užduočių, darbų vertinimo kriterijus, kuriais rėmėsi.</c:v>
                </c:pt>
              </c:strCache>
            </c:strRef>
          </c:cat>
          <c:val>
            <c:numRef>
              <c:f>Sheet5!$D$3:$D$5</c:f>
              <c:numCache>
                <c:formatCode>General</c:formatCode>
                <c:ptCount val="3"/>
                <c:pt idx="0">
                  <c:v>21.3</c:v>
                </c:pt>
                <c:pt idx="1">
                  <c:v>20.5</c:v>
                </c:pt>
                <c:pt idx="2">
                  <c:v>21.5</c:v>
                </c:pt>
              </c:numCache>
            </c:numRef>
          </c:val>
        </c:ser>
        <c:ser>
          <c:idx val="1"/>
          <c:order val="1"/>
          <c:tx>
            <c:strRef>
              <c:f>Sheet5!$E$2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Sheet5!$C$3:$C$5</c:f>
              <c:strCache>
                <c:ptCount val="3"/>
                <c:pt idx="0">
                  <c:v>Man pakanka informacijos, kurią gaunu iš mokytojų apie mano pažangą, sėkmes.</c:v>
                </c:pt>
                <c:pt idx="1">
                  <c:v>Man pakanka informacijos, kurią gaunu iš mokytojų apie mano klaidas ir spragas, apie tai, kaip dar reikėtų pagilinti žinias.</c:v>
                </c:pt>
                <c:pt idx="2">
                  <c:v>Įvertinus mane (rašydami pažymį, įvertindami žodžiu, įvertindami namų darbus ir t.t.), mokytojai suprantamai išaiškina užduočių, darbų vertinimo kriterijus, kuriais rėmėsi.</c:v>
                </c:pt>
              </c:strCache>
            </c:strRef>
          </c:cat>
          <c:val>
            <c:numRef>
              <c:f>Sheet5!$E$3:$E$5</c:f>
              <c:numCache>
                <c:formatCode>General</c:formatCode>
                <c:ptCount val="3"/>
                <c:pt idx="0">
                  <c:v>35.700000000000003</c:v>
                </c:pt>
                <c:pt idx="1">
                  <c:v>32.5</c:v>
                </c:pt>
                <c:pt idx="2">
                  <c:v>35.200000000000003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8514952"/>
        <c:axId val="298515344"/>
      </c:barChart>
      <c:catAx>
        <c:axId val="298514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5344"/>
        <c:crosses val="autoZero"/>
        <c:auto val="1"/>
        <c:lblAlgn val="ctr"/>
        <c:lblOffset val="100"/>
        <c:noMultiLvlLbl val="0"/>
      </c:catAx>
      <c:valAx>
        <c:axId val="298515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err="1"/>
              <a:t>Informatyvus</a:t>
            </a:r>
            <a:r>
              <a:rPr lang="en-GB" b="1" baseline="0" dirty="0"/>
              <a:t> gr</a:t>
            </a:r>
            <a:r>
              <a:rPr lang="lt-LT" b="1" baseline="0" dirty="0" err="1"/>
              <a:t>įž</a:t>
            </a:r>
            <a:r>
              <a:rPr lang="en-GB" b="1" baseline="0" dirty="0" err="1"/>
              <a:t>tamasis</a:t>
            </a:r>
            <a:r>
              <a:rPr lang="en-GB" b="1" baseline="0" dirty="0"/>
              <a:t> </a:t>
            </a:r>
            <a:r>
              <a:rPr lang="en-GB" b="1" baseline="0" dirty="0" err="1"/>
              <a:t>ry</a:t>
            </a:r>
            <a:r>
              <a:rPr lang="lt-LT" b="1" baseline="0" dirty="0"/>
              <a:t>š</a:t>
            </a:r>
            <a:r>
              <a:rPr lang="en-GB" b="1" baseline="0" dirty="0" err="1" smtClean="0"/>
              <a:t>ys</a:t>
            </a:r>
            <a:r>
              <a:rPr lang="lt-LT" b="1" baseline="0" dirty="0" smtClean="0"/>
              <a:t> (mokinių tėvai)</a:t>
            </a:r>
            <a:endParaRPr lang="lt-LT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Sheet5!$L$2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Sheet5!$K$3:$K$5</c:f>
              <c:strCache>
                <c:ptCount val="3"/>
                <c:pt idx="0">
                  <c:v>Gaunu pakankamai informacijos apie savo vaiko mokymąsi iš mokytojų.</c:v>
                </c:pt>
                <c:pt idx="1">
                  <c:v>Duodamas grįžtamąjį ryšį vertinant (rašydamas pažymį, įvertindamas žodžiu namų darbus ir t.t.), mokytojas suprantamai išaiškina užduočių, darbų vertinimo kriterijus, kuriais rėmėsi.</c:v>
                </c:pt>
                <c:pt idx="2">
                  <c:v>Įvertinęs darbą ar užduotį mokytojas įvardina, kaip ištaisyti klaidas, ką reikia patobulinti.</c:v>
                </c:pt>
              </c:strCache>
            </c:strRef>
          </c:cat>
          <c:val>
            <c:numRef>
              <c:f>Sheet5!$L$3:$L$5</c:f>
              <c:numCache>
                <c:formatCode>General</c:formatCode>
                <c:ptCount val="3"/>
                <c:pt idx="0">
                  <c:v>29.4</c:v>
                </c:pt>
                <c:pt idx="1">
                  <c:v>20.6</c:v>
                </c:pt>
                <c:pt idx="2">
                  <c:v>28.4</c:v>
                </c:pt>
              </c:numCache>
            </c:numRef>
          </c:val>
        </c:ser>
        <c:ser>
          <c:idx val="1"/>
          <c:order val="1"/>
          <c:tx>
            <c:strRef>
              <c:f>Sheet5!$M$2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Sheet5!$K$3:$K$5</c:f>
              <c:strCache>
                <c:ptCount val="3"/>
                <c:pt idx="0">
                  <c:v>Gaunu pakankamai informacijos apie savo vaiko mokymąsi iš mokytojų.</c:v>
                </c:pt>
                <c:pt idx="1">
                  <c:v>Duodamas grįžtamąjį ryšį vertinant (rašydamas pažymį, įvertindamas žodžiu namų darbus ir t.t.), mokytojas suprantamai išaiškina užduočių, darbų vertinimo kriterijus, kuriais rėmėsi.</c:v>
                </c:pt>
                <c:pt idx="2">
                  <c:v>Įvertinęs darbą ar užduotį mokytojas įvardina, kaip ištaisyti klaidas, ką reikia patobulinti.</c:v>
                </c:pt>
              </c:strCache>
            </c:strRef>
          </c:cat>
          <c:val>
            <c:numRef>
              <c:f>Sheet5!$M$3:$M$5</c:f>
              <c:numCache>
                <c:formatCode>General</c:formatCode>
                <c:ptCount val="3"/>
                <c:pt idx="0">
                  <c:v>43.1</c:v>
                </c:pt>
                <c:pt idx="1">
                  <c:v>37.299999999999997</c:v>
                </c:pt>
                <c:pt idx="2">
                  <c:v>28.4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8511032"/>
        <c:axId val="298508288"/>
      </c:barChart>
      <c:catAx>
        <c:axId val="298511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08288"/>
        <c:crosses val="autoZero"/>
        <c:auto val="1"/>
        <c:lblAlgn val="ctr"/>
        <c:lblOffset val="100"/>
        <c:noMultiLvlLbl val="0"/>
      </c:catAx>
      <c:valAx>
        <c:axId val="298508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1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 dirty="0"/>
              <a:t>Savalaikis grįžtamasis ryšys </a:t>
            </a:r>
            <a:r>
              <a:rPr lang="lt-LT" b="1" dirty="0" smtClean="0"/>
              <a:t>vertinant (mokiniai)</a:t>
            </a:r>
            <a:endParaRPr lang="lt-LT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49301418403166336"/>
          <c:y val="7.2851535620809135E-2"/>
          <c:w val="0.46731805036928842"/>
          <c:h val="0.66508676810911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Sheet7!$D$3</c:f>
              <c:strCache>
                <c:ptCount val="1"/>
                <c:pt idx="0">
                  <c:v>Visiškai sutinkų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Sheet7!$C$4:$C$6</c:f>
              <c:strCache>
                <c:ptCount val="3"/>
                <c:pt idx="0">
                  <c:v>Dažniausiai mokytojai ištaiso, įvertina surinktus darbus per savaitę laiko arba greičiau.</c:v>
                </c:pt>
                <c:pt idx="1">
                  <c:v>Dažniausiai atsakinėjant per pamoką mokytojai pastebi klaidas, pagiria iš karto.</c:v>
                </c:pt>
                <c:pt idx="2">
                  <c:v>Dažniausiai mokytojai gautus pažymius į dienyną įrašo per savaitę laiko arba greičiau.</c:v>
                </c:pt>
              </c:strCache>
            </c:strRef>
          </c:cat>
          <c:val>
            <c:numRef>
              <c:f>Sheet7!$D$4:$D$6</c:f>
              <c:numCache>
                <c:formatCode>General</c:formatCode>
                <c:ptCount val="3"/>
                <c:pt idx="0">
                  <c:v>24.5</c:v>
                </c:pt>
                <c:pt idx="1">
                  <c:v>19.7</c:v>
                </c:pt>
                <c:pt idx="2">
                  <c:v>39.9</c:v>
                </c:pt>
              </c:numCache>
            </c:numRef>
          </c:val>
        </c:ser>
        <c:ser>
          <c:idx val="1"/>
          <c:order val="1"/>
          <c:tx>
            <c:strRef>
              <c:f>Sheet7!$E$3</c:f>
              <c:strCache>
                <c:ptCount val="1"/>
                <c:pt idx="0">
                  <c:v>Iš dalies sutinku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Sheet7!$C$4:$C$6</c:f>
              <c:strCache>
                <c:ptCount val="3"/>
                <c:pt idx="0">
                  <c:v>Dažniausiai mokytojai ištaiso, įvertina surinktus darbus per savaitę laiko arba greičiau.</c:v>
                </c:pt>
                <c:pt idx="1">
                  <c:v>Dažniausiai atsakinėjant per pamoką mokytojai pastebi klaidas, pagiria iš karto.</c:v>
                </c:pt>
                <c:pt idx="2">
                  <c:v>Dažniausiai mokytojai gautus pažymius į dienyną įrašo per savaitę laiko arba greičiau.</c:v>
                </c:pt>
              </c:strCache>
            </c:strRef>
          </c:cat>
          <c:val>
            <c:numRef>
              <c:f>Sheet7!$E$4:$E$6</c:f>
              <c:numCache>
                <c:formatCode>General</c:formatCode>
                <c:ptCount val="3"/>
                <c:pt idx="0">
                  <c:v>50.2</c:v>
                </c:pt>
                <c:pt idx="1">
                  <c:v>40.6</c:v>
                </c:pt>
                <c:pt idx="2">
                  <c:v>38.299999999999997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8509072"/>
        <c:axId val="298509464"/>
      </c:barChart>
      <c:catAx>
        <c:axId val="29850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09464"/>
        <c:crosses val="autoZero"/>
        <c:auto val="1"/>
        <c:lblAlgn val="ctr"/>
        <c:lblOffset val="100"/>
        <c:noMultiLvlLbl val="0"/>
      </c:catAx>
      <c:valAx>
        <c:axId val="298509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9850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07825-EFCF-4E21-81F2-47427485818C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6AD77-F9E5-428F-B803-342865CFB3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2323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ECEAA-C296-4DCE-AF99-E8E064A00A98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3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A09D0-EBDA-4EAA-A83D-476C85C1217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691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607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451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88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454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043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363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2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572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83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528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12CE727-954E-4A16-86E8-54052EBF8EBA}" type="datetimeFigureOut">
              <a:rPr lang="lt-LT" smtClean="0"/>
              <a:t>2019-10-11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2F3-73F9-4627-9C3A-D6C5E9503B7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8506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1824" y="1800094"/>
            <a:ext cx="10703861" cy="1620837"/>
          </a:xfrm>
        </p:spPr>
        <p:txBody>
          <a:bodyPr>
            <a:noAutofit/>
          </a:bodyPr>
          <a:lstStyle/>
          <a:p>
            <a:r>
              <a:rPr lang="lt-LT" sz="3000" b="1" dirty="0"/>
              <a:t>GIMNAZIJOS VEIKLOS KOKYBĖS ĮSIVERTINIMO ATASKAITA</a:t>
            </a:r>
            <a:r>
              <a:rPr lang="lt-LT" sz="3000" dirty="0"/>
              <a:t/>
            </a:r>
            <a:br>
              <a:rPr lang="lt-LT" sz="3000" dirty="0"/>
            </a:br>
            <a:r>
              <a:rPr lang="lt-LT" sz="3000" b="1" dirty="0"/>
              <a:t>„Gimnazijos veiklos kokybės tyrimas: stipriosios ir tobulintinos sritys“</a:t>
            </a:r>
            <a:r>
              <a:rPr lang="lt-LT" sz="3000" dirty="0"/>
              <a:t/>
            </a:r>
            <a:br>
              <a:rPr lang="lt-LT" sz="3000" dirty="0"/>
            </a:br>
            <a:r>
              <a:rPr lang="lt-LT" sz="3000" b="1" dirty="0" smtClean="0"/>
              <a:t>2018–2019 m. m.</a:t>
            </a:r>
            <a:r>
              <a:rPr lang="lt-LT" sz="2800" dirty="0"/>
              <a:t/>
            </a:r>
            <a:br>
              <a:rPr lang="lt-LT" sz="2800" dirty="0"/>
            </a:br>
            <a:endParaRPr lang="lt-L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1826" y="630199"/>
            <a:ext cx="9144000" cy="987014"/>
          </a:xfrm>
        </p:spPr>
        <p:txBody>
          <a:bodyPr/>
          <a:lstStyle/>
          <a:p>
            <a:r>
              <a:rPr lang="lt-LT" b="1" dirty="0" smtClean="0"/>
              <a:t>VILNIAUS VYTAUTO DIDŽIOJO GIMNAZIJA</a:t>
            </a:r>
            <a:endParaRPr lang="lt-LT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304443" y="4862457"/>
            <a:ext cx="4561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/>
              <a:t>Direktoriaus pavaduotoja ugdymui</a:t>
            </a:r>
          </a:p>
          <a:p>
            <a:r>
              <a:rPr lang="lt-LT" sz="2000" dirty="0" err="1" smtClean="0"/>
              <a:t>Elza</a:t>
            </a:r>
            <a:r>
              <a:rPr lang="lt-LT" sz="2000" dirty="0" smtClean="0"/>
              <a:t> </a:t>
            </a:r>
            <a:r>
              <a:rPr lang="lt-LT" sz="2000" dirty="0" err="1" smtClean="0"/>
              <a:t>Griškevič</a:t>
            </a:r>
            <a:endParaRPr lang="lt-LT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25035" y="5905948"/>
            <a:ext cx="190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/>
              <a:t>2019-06-25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23021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45010"/>
              </p:ext>
            </p:extLst>
          </p:nvPr>
        </p:nvGraphicFramePr>
        <p:xfrm>
          <a:off x="355037" y="137223"/>
          <a:ext cx="4337885" cy="294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355037" y="3891222"/>
            <a:ext cx="45827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/>
              <a:t>Daugiau nei 60</a:t>
            </a:r>
            <a:r>
              <a:rPr lang="en-GB" b="1" dirty="0" smtClean="0"/>
              <a:t> </a:t>
            </a:r>
            <a:r>
              <a:rPr lang="lt-LT" b="1" dirty="0"/>
              <a:t>proc. </a:t>
            </a:r>
            <a:r>
              <a:rPr lang="lt-LT" dirty="0"/>
              <a:t>mokinių</a:t>
            </a:r>
            <a:r>
              <a:rPr lang="en-GB" dirty="0"/>
              <a:t> </a:t>
            </a:r>
            <a:r>
              <a:rPr lang="en-GB" dirty="0" err="1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</a:t>
            </a:r>
            <a:r>
              <a:rPr lang="lt-LT" dirty="0" smtClean="0"/>
              <a:t>mokytojų </a:t>
            </a:r>
            <a:r>
              <a:rPr lang="lt-LT" dirty="0"/>
              <a:t>pastabos / įvertinimai / pasiūlymai, ką galima padaryti geriau, skatina mane siekti pažangos</a:t>
            </a:r>
            <a:r>
              <a:rPr lang="lt-LT" dirty="0" smtClean="0"/>
              <a:t>.</a:t>
            </a:r>
          </a:p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502711"/>
              </p:ext>
            </p:extLst>
          </p:nvPr>
        </p:nvGraphicFramePr>
        <p:xfrm>
          <a:off x="5116599" y="0"/>
          <a:ext cx="5576373" cy="389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5525564" y="389122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b="1" dirty="0" smtClean="0"/>
              <a:t>Apie 50</a:t>
            </a:r>
            <a:r>
              <a:rPr lang="en-GB" b="1" dirty="0" smtClean="0"/>
              <a:t> </a:t>
            </a:r>
            <a:r>
              <a:rPr lang="lt-LT" b="1" dirty="0"/>
              <a:t>proc. </a:t>
            </a:r>
            <a:r>
              <a:rPr lang="lt-LT" dirty="0"/>
              <a:t>mokinių</a:t>
            </a:r>
            <a:r>
              <a:rPr lang="en-GB" dirty="0"/>
              <a:t> </a:t>
            </a:r>
            <a:r>
              <a:rPr lang="en-GB" dirty="0" err="1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</a:t>
            </a:r>
            <a:r>
              <a:rPr lang="lt-LT" dirty="0" smtClean="0"/>
              <a:t>kad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</a:t>
            </a:r>
            <a:r>
              <a:rPr lang="lt-LT" dirty="0" smtClean="0"/>
              <a:t>okytojai aptaria </a:t>
            </a:r>
            <a:r>
              <a:rPr lang="lt-LT" dirty="0"/>
              <a:t>su </a:t>
            </a:r>
            <a:r>
              <a:rPr lang="lt-LT" dirty="0" smtClean="0"/>
              <a:t>mokiniais kas sekasi gerai, ką reikėtų pagerinti, kad vyksta tarpusavio dialogas;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</a:t>
            </a:r>
            <a:r>
              <a:rPr lang="lt-LT" dirty="0" err="1"/>
              <a:t>rieš</a:t>
            </a:r>
            <a:r>
              <a:rPr lang="lt-LT" dirty="0"/>
              <a:t> vertinant darbus, atsakymus </a:t>
            </a:r>
            <a:r>
              <a:rPr lang="lt-LT" dirty="0" smtClean="0"/>
              <a:t>yra tariamasi </a:t>
            </a:r>
            <a:r>
              <a:rPr lang="lt-LT" dirty="0"/>
              <a:t>su mokiniais dėl vertinimo kriterijų.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4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787621"/>
              </p:ext>
            </p:extLst>
          </p:nvPr>
        </p:nvGraphicFramePr>
        <p:xfrm>
          <a:off x="426501" y="162499"/>
          <a:ext cx="56102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264705" y="63139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b="1" dirty="0" smtClean="0"/>
              <a:t>Daugiau nei 50 proc</a:t>
            </a:r>
            <a:r>
              <a:rPr lang="lt-LT" b="1" dirty="0"/>
              <a:t>. </a:t>
            </a:r>
            <a:r>
              <a:rPr lang="lt-LT" dirty="0" smtClean="0"/>
              <a:t>mokinių</a:t>
            </a:r>
            <a:r>
              <a:rPr lang="lt-LT" dirty="0"/>
              <a:t> </a:t>
            </a:r>
            <a:r>
              <a:rPr lang="en-GB" dirty="0" err="1" smtClean="0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</a:t>
            </a:r>
            <a:r>
              <a:rPr lang="lt-LT" dirty="0" smtClean="0"/>
              <a:t>pakanka </a:t>
            </a:r>
            <a:r>
              <a:rPr lang="lt-LT" dirty="0"/>
              <a:t>informacijos, kurią </a:t>
            </a:r>
            <a:r>
              <a:rPr lang="lt-LT" dirty="0" smtClean="0"/>
              <a:t>gauna </a:t>
            </a:r>
            <a:r>
              <a:rPr lang="lt-LT" dirty="0"/>
              <a:t>iš mokytojų apie </a:t>
            </a:r>
            <a:r>
              <a:rPr lang="lt-LT" dirty="0" smtClean="0"/>
              <a:t>savo </a:t>
            </a:r>
            <a:r>
              <a:rPr lang="lt-LT" dirty="0"/>
              <a:t>pažangą, </a:t>
            </a:r>
            <a:r>
              <a:rPr lang="lt-LT" dirty="0" smtClean="0"/>
              <a:t>sėkmes, tobulintinus dalykus.</a:t>
            </a:r>
            <a:endParaRPr lang="lt-LT" dirty="0"/>
          </a:p>
          <a:p>
            <a:endParaRPr lang="lt-LT" dirty="0" smtClean="0"/>
          </a:p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b="1" dirty="0" smtClean="0"/>
              <a:t>56,7 </a:t>
            </a:r>
            <a:r>
              <a:rPr lang="lt-LT" b="1" dirty="0"/>
              <a:t>proc. </a:t>
            </a:r>
            <a:r>
              <a:rPr lang="lt-LT" dirty="0"/>
              <a:t>mokinių </a:t>
            </a:r>
            <a:r>
              <a:rPr lang="lt-LT" dirty="0" smtClean="0"/>
              <a:t>(</a:t>
            </a:r>
            <a:r>
              <a:rPr lang="lt-LT" b="1" dirty="0" smtClean="0"/>
              <a:t>57</a:t>
            </a:r>
            <a:r>
              <a:rPr lang="en-GB" b="1" dirty="0" smtClean="0"/>
              <a:t>,</a:t>
            </a:r>
            <a:r>
              <a:rPr lang="lt-LT" b="1" dirty="0" smtClean="0"/>
              <a:t>9</a:t>
            </a:r>
            <a:r>
              <a:rPr lang="en-GB" b="1" dirty="0" smtClean="0"/>
              <a:t> </a:t>
            </a:r>
            <a:r>
              <a:rPr lang="en-GB" b="1" dirty="0"/>
              <a:t>proc. </a:t>
            </a:r>
            <a:r>
              <a:rPr lang="en-GB" dirty="0"/>
              <a:t>t</a:t>
            </a:r>
            <a:r>
              <a:rPr lang="lt-LT" dirty="0"/>
              <a:t>ė</a:t>
            </a:r>
            <a:r>
              <a:rPr lang="en-GB" dirty="0"/>
              <a:t>v</a:t>
            </a:r>
            <a:r>
              <a:rPr lang="lt-LT" dirty="0"/>
              <a:t>ų</a:t>
            </a:r>
            <a:r>
              <a:rPr lang="en-GB" dirty="0"/>
              <a:t>) </a:t>
            </a:r>
            <a:r>
              <a:rPr lang="en-GB" dirty="0" err="1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</a:t>
            </a:r>
            <a:r>
              <a:rPr lang="lt-LT" dirty="0" smtClean="0"/>
              <a:t>įvertinus </a:t>
            </a:r>
            <a:r>
              <a:rPr lang="lt-LT" dirty="0"/>
              <a:t>mane (rašydami pažymį, įvertindami žodžiu, įvertindami namų darbus ir t.t.), mokytojai suprantamai išaiškina užduočių, darbų vertinimo kriterijus, kuriais rėmėsi.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314018"/>
              </p:ext>
            </p:extLst>
          </p:nvPr>
        </p:nvGraphicFramePr>
        <p:xfrm>
          <a:off x="330506" y="3236204"/>
          <a:ext cx="57062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70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98952"/>
              </p:ext>
            </p:extLst>
          </p:nvPr>
        </p:nvGraphicFramePr>
        <p:xfrm>
          <a:off x="119464" y="151482"/>
          <a:ext cx="5433152" cy="315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691811"/>
              </p:ext>
            </p:extLst>
          </p:nvPr>
        </p:nvGraphicFramePr>
        <p:xfrm>
          <a:off x="613043" y="3305060"/>
          <a:ext cx="4686300" cy="290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6240163" y="893327"/>
            <a:ext cx="46299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altLang="lt-LT" b="1" dirty="0"/>
              <a:t>71,1 proc. </a:t>
            </a:r>
            <a:r>
              <a:rPr lang="lt-LT" altLang="lt-LT" dirty="0"/>
              <a:t>mokinių teigia, kad jų nuomone informacija apie mokymąsi mokytojų teikiama </a:t>
            </a:r>
            <a:r>
              <a:rPr lang="lt-LT" altLang="lt-LT" dirty="0" smtClean="0"/>
              <a:t>laiku.</a:t>
            </a:r>
          </a:p>
          <a:p>
            <a:endParaRPr lang="lt-LT" altLang="lt-LT" dirty="0" smtClean="0"/>
          </a:p>
          <a:p>
            <a:endParaRPr lang="lt-LT" altLang="lt-LT" dirty="0"/>
          </a:p>
          <a:p>
            <a:r>
              <a:rPr lang="lt-LT" altLang="lt-LT" b="1" dirty="0"/>
              <a:t>73,6 proc. </a:t>
            </a:r>
            <a:r>
              <a:rPr lang="lt-LT" altLang="lt-LT" dirty="0"/>
              <a:t>mokinių tėvų teigia, kad jų nuomone informacija apie mokymąsi mokytojų teikiama laiku.</a:t>
            </a:r>
          </a:p>
        </p:txBody>
      </p:sp>
    </p:spTree>
    <p:extLst>
      <p:ext uri="{BB962C8B-B14F-4D97-AF65-F5344CB8AC3E}">
        <p14:creationId xmlns:p14="http://schemas.microsoft.com/office/powerpoint/2010/main" val="12107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765" y="365760"/>
            <a:ext cx="10058400" cy="941294"/>
          </a:xfrm>
        </p:spPr>
        <p:txBody>
          <a:bodyPr/>
          <a:lstStyle/>
          <a:p>
            <a:pPr algn="ctr"/>
            <a:r>
              <a:rPr lang="lt-LT" dirty="0" smtClean="0"/>
              <a:t>2018–2019 mokslo metais tirta: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777327"/>
              </p:ext>
            </p:extLst>
          </p:nvPr>
        </p:nvGraphicFramePr>
        <p:xfrm>
          <a:off x="462708" y="2157620"/>
          <a:ext cx="10671457" cy="229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653"/>
                <a:gridCol w="2837478"/>
                <a:gridCol w="5361326"/>
              </a:tblGrid>
              <a:tr h="451822">
                <a:tc>
                  <a:txBody>
                    <a:bodyPr/>
                    <a:lstStyle/>
                    <a:p>
                      <a:pPr algn="l"/>
                      <a:r>
                        <a:rPr lang="lt-LT" sz="1600" b="1" dirty="0" smtClean="0">
                          <a:solidFill>
                            <a:schemeClr val="tx1"/>
                          </a:solidFill>
                        </a:rPr>
                        <a:t>Sritis</a:t>
                      </a:r>
                      <a:endParaRPr lang="lt-LT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600" b="1" dirty="0" smtClean="0">
                          <a:solidFill>
                            <a:schemeClr val="tx1"/>
                          </a:solidFill>
                        </a:rPr>
                        <a:t>Veiklos rodiklis</a:t>
                      </a:r>
                      <a:endParaRPr lang="lt-LT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600" b="1" dirty="0" smtClean="0">
                          <a:solidFill>
                            <a:schemeClr val="tx1"/>
                          </a:solidFill>
                        </a:rPr>
                        <a:t>Veiklos rodiklio</a:t>
                      </a:r>
                      <a:r>
                        <a:rPr lang="lt-LT" sz="1600" b="1" baseline="0" dirty="0" smtClean="0">
                          <a:solidFill>
                            <a:schemeClr val="tx1"/>
                          </a:solidFill>
                        </a:rPr>
                        <a:t> sandara</a:t>
                      </a:r>
                      <a:endParaRPr lang="lt-LT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5966">
                <a:tc rowSpan="3"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lt-LT" sz="1600" b="0" dirty="0" smtClean="0">
                          <a:solidFill>
                            <a:schemeClr val="tx1"/>
                          </a:solidFill>
                        </a:rPr>
                        <a:t>2.Ugdymas(</a:t>
                      </a:r>
                      <a:r>
                        <a:rPr lang="lt-LT" sz="1600" b="0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lt-LT" sz="16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lt-LT" sz="1600" b="0" baseline="0" dirty="0" smtClean="0">
                          <a:solidFill>
                            <a:schemeClr val="tx1"/>
                          </a:solidFill>
                        </a:rPr>
                        <a:t> ir mokinių patirtys</a:t>
                      </a:r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2.4.1. Vertinimas ugdant </a:t>
                      </a:r>
                      <a:r>
                        <a:rPr lang="lt-LT" sz="1400" b="0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</a:p>
                    <a:p>
                      <a:pPr algn="ctr"/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600" b="0" dirty="0" smtClean="0">
                          <a:solidFill>
                            <a:schemeClr val="tx1"/>
                          </a:solidFill>
                        </a:rPr>
                        <a:t>Vertinimų kriterijų</a:t>
                      </a:r>
                      <a:r>
                        <a:rPr lang="lt-LT" sz="1600" b="0" baseline="0" dirty="0" smtClean="0">
                          <a:solidFill>
                            <a:schemeClr val="tx1"/>
                          </a:solidFill>
                        </a:rPr>
                        <a:t> aiškumas</a:t>
                      </a:r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5966">
                <a:tc vMerge="1"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lt-LT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600" b="0" dirty="0" smtClean="0">
                          <a:solidFill>
                            <a:schemeClr val="tx1"/>
                          </a:solidFill>
                        </a:rPr>
                        <a:t>Vertinimo įvairovė</a:t>
                      </a:r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5966">
                <a:tc vMerge="1">
                  <a:txBody>
                    <a:bodyPr/>
                    <a:lstStyle/>
                    <a:p>
                      <a:pPr algn="l"/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600" b="0" dirty="0" smtClean="0">
                          <a:solidFill>
                            <a:schemeClr val="tx1"/>
                          </a:solidFill>
                        </a:rPr>
                        <a:t>Pažangą skatinantis ryšys</a:t>
                      </a:r>
                      <a:endParaRPr lang="lt-LT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0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97" y="709370"/>
            <a:ext cx="10515600" cy="764428"/>
          </a:xfrm>
        </p:spPr>
        <p:txBody>
          <a:bodyPr>
            <a:normAutofit/>
          </a:bodyPr>
          <a:lstStyle/>
          <a:p>
            <a:r>
              <a:rPr lang="lt-LT" sz="4000" b="1" dirty="0" smtClean="0"/>
              <a:t>Tyrimui atlikti naudota:</a:t>
            </a:r>
            <a:endParaRPr lang="lt-LT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808" y="1255470"/>
            <a:ext cx="10515600" cy="4360022"/>
          </a:xfrm>
        </p:spPr>
        <p:txBody>
          <a:bodyPr>
            <a:normAutofit/>
          </a:bodyPr>
          <a:lstStyle/>
          <a:p>
            <a:endParaRPr lang="lt-LT" dirty="0" smtClean="0"/>
          </a:p>
          <a:p>
            <a:endParaRPr lang="lt-LT" sz="300" dirty="0"/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lt-LT" dirty="0" smtClean="0"/>
              <a:t>Mokyklos, įgyvendinančios bendrojo ugdymo programas, veiklos kokybės įsivertinimo metodika    (</a:t>
            </a:r>
            <a:r>
              <a:rPr lang="lt-LT" dirty="0"/>
              <a:t>2016 m. kovo 29 d. Nr. V-267</a:t>
            </a:r>
            <a:r>
              <a:rPr lang="lt-LT" dirty="0" smtClean="0"/>
              <a:t>);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lt-LT" dirty="0" smtClean="0"/>
              <a:t>   Anketa mokiniams ir mokinių  tėvams;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lt-LT" dirty="0" smtClean="0"/>
              <a:t>   Mokinių ir tėvų atsakymų rezultatų analizė</a:t>
            </a:r>
            <a:r>
              <a:rPr lang="lt-LT" dirty="0"/>
              <a:t>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6558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98" y="157512"/>
            <a:ext cx="10596282" cy="961284"/>
          </a:xfrm>
        </p:spPr>
        <p:txBody>
          <a:bodyPr>
            <a:normAutofit fontScale="90000"/>
          </a:bodyPr>
          <a:lstStyle/>
          <a:p>
            <a:r>
              <a:rPr lang="lt-LT" sz="3200" b="1" cap="all" dirty="0"/>
              <a:t>MOKYKLŲ, vykdančių bendrojo ugdymo programas, veiklos kokybės vertnimo LygiAI </a:t>
            </a:r>
            <a:endParaRPr lang="lt-LT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25467"/>
              </p:ext>
            </p:extLst>
          </p:nvPr>
        </p:nvGraphicFramePr>
        <p:xfrm>
          <a:off x="559398" y="1484555"/>
          <a:ext cx="11403105" cy="4063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828"/>
                <a:gridCol w="3905026"/>
                <a:gridCol w="1936376"/>
                <a:gridCol w="4044875"/>
              </a:tblGrid>
              <a:tr h="616004">
                <a:tc>
                  <a:txBody>
                    <a:bodyPr/>
                    <a:lstStyle/>
                    <a:p>
                      <a:r>
                        <a:rPr lang="lt-LT" dirty="0" smtClean="0"/>
                        <a:t>Kokybės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Vertinimas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Procentinė vertė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Išvada</a:t>
                      </a:r>
                      <a:endParaRPr lang="lt-LT" dirty="0"/>
                    </a:p>
                  </a:txBody>
                  <a:tcPr/>
                </a:tc>
              </a:tr>
              <a:tr h="616004">
                <a:tc>
                  <a:txBody>
                    <a:bodyPr/>
                    <a:lstStyle/>
                    <a:p>
                      <a:r>
                        <a:rPr lang="lt-LT" dirty="0" smtClean="0"/>
                        <a:t>4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i="1" dirty="0" smtClean="0"/>
                        <a:t>Labai gera:</a:t>
                      </a:r>
                      <a:r>
                        <a:rPr lang="lt-LT" b="1" i="1" baseline="0" dirty="0" smtClean="0"/>
                        <a:t> </a:t>
                      </a:r>
                      <a:r>
                        <a:rPr lang="lt-LT" baseline="0" dirty="0" smtClean="0"/>
                        <a:t>veiksminga, išskirtinė, kryptinga, savita, kūrybiška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90 proc. </a:t>
                      </a:r>
                    </a:p>
                    <a:p>
                      <a:r>
                        <a:rPr lang="lt-LT" dirty="0" smtClean="0"/>
                        <a:t>ir daugiau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Verta</a:t>
                      </a:r>
                      <a:r>
                        <a:rPr lang="lt-LT" baseline="0" dirty="0" smtClean="0"/>
                        <a:t> paskleisti už mokyklos ribų</a:t>
                      </a:r>
                      <a:endParaRPr lang="lt-LT" dirty="0"/>
                    </a:p>
                  </a:txBody>
                  <a:tcPr/>
                </a:tc>
              </a:tr>
              <a:tr h="616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3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i="1" dirty="0" smtClean="0"/>
                        <a:t>Gera:</a:t>
                      </a:r>
                      <a:r>
                        <a:rPr lang="lt-LT" b="1" i="1" baseline="0" dirty="0" smtClean="0"/>
                        <a:t> </a:t>
                      </a:r>
                      <a:r>
                        <a:rPr lang="lt-LT" baseline="0" dirty="0" smtClean="0"/>
                        <a:t>viršija vidurkį, tinkama, potenciali, lanksti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60–89</a:t>
                      </a:r>
                      <a:r>
                        <a:rPr lang="lt-LT" baseline="0" dirty="0" smtClean="0"/>
                        <a:t> proc.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Verta paskleisti pačioje mokykloje</a:t>
                      </a:r>
                      <a:endParaRPr lang="lt-LT" dirty="0"/>
                    </a:p>
                  </a:txBody>
                  <a:tcPr/>
                </a:tc>
              </a:tr>
              <a:tr h="647064">
                <a:tc>
                  <a:txBody>
                    <a:bodyPr/>
                    <a:lstStyle/>
                    <a:p>
                      <a:r>
                        <a:rPr lang="lt-LT" dirty="0" smtClean="0"/>
                        <a:t>2</a:t>
                      </a:r>
                      <a:r>
                        <a:rPr lang="lt-LT" baseline="0" dirty="0" smtClean="0"/>
                        <a:t>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i="1" dirty="0" smtClean="0"/>
                        <a:t>Patenkinama: </a:t>
                      </a:r>
                      <a:r>
                        <a:rPr lang="lt-LT" dirty="0" smtClean="0"/>
                        <a:t>vidutiniška, nebloga, nesisteminga, neišskirtinė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31–59</a:t>
                      </a:r>
                      <a:r>
                        <a:rPr lang="lt-LT" baseline="0" dirty="0" smtClean="0"/>
                        <a:t> proc.</a:t>
                      </a:r>
                      <a:endParaRPr lang="lt-LT" dirty="0" smtClean="0"/>
                    </a:p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Mokykloje</a:t>
                      </a:r>
                      <a:r>
                        <a:rPr lang="lt-LT" baseline="0" dirty="0" smtClean="0"/>
                        <a:t> yra ką tobulinti, verta sustiprinti ir išplėtoti.</a:t>
                      </a:r>
                      <a:endParaRPr lang="lt-LT" dirty="0"/>
                    </a:p>
                  </a:txBody>
                  <a:tcPr/>
                </a:tc>
              </a:tr>
              <a:tr h="616004">
                <a:tc>
                  <a:txBody>
                    <a:bodyPr/>
                    <a:lstStyle/>
                    <a:p>
                      <a:r>
                        <a:rPr lang="lt-LT" dirty="0" smtClean="0"/>
                        <a:t>1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i="1" dirty="0" smtClean="0"/>
                        <a:t>Prasta: </a:t>
                      </a:r>
                      <a:r>
                        <a:rPr lang="lt-LT" dirty="0" smtClean="0"/>
                        <a:t>nepatenkinama, neveiksminga, netinkama, nekonkreti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11–30</a:t>
                      </a:r>
                      <a:r>
                        <a:rPr lang="lt-LT" baseline="0" dirty="0" smtClean="0"/>
                        <a:t> proc.</a:t>
                      </a:r>
                      <a:endParaRPr lang="lt-LT" dirty="0" smtClean="0"/>
                    </a:p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Veiklą būtina tobulinti.</a:t>
                      </a:r>
                      <a:r>
                        <a:rPr lang="lt-LT" baseline="0" dirty="0" smtClean="0"/>
                        <a:t> Mokyklai reikalinga išorinė pagalba.</a:t>
                      </a:r>
                      <a:endParaRPr lang="lt-LT" dirty="0"/>
                    </a:p>
                  </a:txBody>
                  <a:tcPr/>
                </a:tc>
              </a:tr>
              <a:tr h="880006">
                <a:tc>
                  <a:txBody>
                    <a:bodyPr/>
                    <a:lstStyle/>
                    <a:p>
                      <a:r>
                        <a:rPr lang="lt-LT" dirty="0" smtClean="0"/>
                        <a:t>N lygis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i="1" dirty="0" smtClean="0"/>
                        <a:t>Labai prasta: </a:t>
                      </a:r>
                      <a:r>
                        <a:rPr lang="lt-LT" dirty="0" smtClean="0"/>
                        <a:t>nepriimtina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Iki 10 proc.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Būtina imtis radikalių pokyčių. Mokyklai reikalinga skubi išorinė pagalba.</a:t>
                      </a:r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9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64" y="454591"/>
            <a:ext cx="10515600" cy="678367"/>
          </a:xfrm>
        </p:spPr>
        <p:txBody>
          <a:bodyPr>
            <a:noAutofit/>
          </a:bodyPr>
          <a:lstStyle/>
          <a:p>
            <a:r>
              <a:rPr lang="lt-LT" sz="4000" b="1" dirty="0">
                <a:solidFill>
                  <a:schemeClr val="tx1"/>
                </a:solidFill>
              </a:rPr>
              <a:t>Vertinimų kriterijų aiškumas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364" y="1938776"/>
            <a:ext cx="101902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600" dirty="0" smtClean="0"/>
              <a:t>tiriant šią rodiklio dalį siekiama sužinoti ar mokiniai yra </a:t>
            </a:r>
            <a:r>
              <a:rPr lang="lt-LT" sz="2800" dirty="0" smtClean="0"/>
              <a:t>informuojami </a:t>
            </a:r>
            <a:r>
              <a:rPr lang="lt-LT" sz="2800" dirty="0"/>
              <a:t>ir su jais </a:t>
            </a:r>
            <a:r>
              <a:rPr lang="lt-LT" sz="2800" dirty="0" smtClean="0"/>
              <a:t>aptariama: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800" dirty="0" smtClean="0"/>
              <a:t>ko </a:t>
            </a:r>
            <a:r>
              <a:rPr lang="lt-LT" sz="2800" dirty="0"/>
              <a:t>iš jų tikimasi</a:t>
            </a:r>
            <a:r>
              <a:rPr lang="lt-LT" sz="2800" dirty="0" smtClean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800" dirty="0" smtClean="0"/>
              <a:t>koks </a:t>
            </a:r>
            <a:r>
              <a:rPr lang="lt-LT" sz="2800" dirty="0"/>
              <a:t>turi būti gerai atliktas darbas</a:t>
            </a:r>
            <a:r>
              <a:rPr lang="lt-LT" sz="2800" dirty="0" smtClean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800" dirty="0" smtClean="0"/>
              <a:t>kokie yra vertinimo </a:t>
            </a:r>
            <a:r>
              <a:rPr lang="lt-LT" sz="2800" dirty="0"/>
              <a:t>kriterijai, kada ir kaip yra taikomi. </a:t>
            </a:r>
          </a:p>
        </p:txBody>
      </p:sp>
    </p:spTree>
    <p:extLst>
      <p:ext uri="{BB962C8B-B14F-4D97-AF65-F5344CB8AC3E}">
        <p14:creationId xmlns:p14="http://schemas.microsoft.com/office/powerpoint/2010/main" val="18373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9489" y="4902027"/>
            <a:ext cx="10884665" cy="1003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dirty="0"/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5670955" y="3419949"/>
            <a:ext cx="6540348" cy="503470"/>
          </a:xfrm>
        </p:spPr>
        <p:txBody>
          <a:bodyPr>
            <a:noAutofit/>
          </a:bodyPr>
          <a:lstStyle/>
          <a:p>
            <a:r>
              <a:rPr lang="lt-LT" sz="1800" b="1" dirty="0" smtClean="0"/>
              <a:t>91</a:t>
            </a:r>
            <a:r>
              <a:rPr lang="en-GB" sz="1800" b="1" dirty="0" smtClean="0"/>
              <a:t>,6</a:t>
            </a:r>
            <a:r>
              <a:rPr lang="lt-LT" sz="1800" b="1" dirty="0" smtClean="0"/>
              <a:t> proc. </a:t>
            </a:r>
            <a:r>
              <a:rPr lang="lt-LT" sz="1800" dirty="0" smtClean="0"/>
              <a:t>mokinių</a:t>
            </a:r>
            <a:r>
              <a:rPr lang="en-GB" sz="1800" dirty="0" smtClean="0"/>
              <a:t> </a:t>
            </a:r>
            <a:r>
              <a:rPr lang="lt-LT" sz="1800" dirty="0" smtClean="0"/>
              <a:t>(</a:t>
            </a:r>
            <a:r>
              <a:rPr lang="en-GB" sz="1800" b="1" dirty="0" smtClean="0"/>
              <a:t>74,5 proc. </a:t>
            </a:r>
            <a:r>
              <a:rPr lang="en-GB" sz="1800" dirty="0" smtClean="0"/>
              <a:t>t</a:t>
            </a:r>
            <a:r>
              <a:rPr lang="lt-LT" sz="1800" dirty="0" smtClean="0"/>
              <a:t>ė</a:t>
            </a:r>
            <a:r>
              <a:rPr lang="en-GB" sz="1800" dirty="0" smtClean="0"/>
              <a:t>v</a:t>
            </a:r>
            <a:r>
              <a:rPr lang="lt-LT" sz="1800" dirty="0" smtClean="0"/>
              <a:t>ų</a:t>
            </a:r>
            <a:r>
              <a:rPr lang="en-GB" sz="1800" dirty="0" smtClean="0"/>
              <a:t>) </a:t>
            </a:r>
            <a:r>
              <a:rPr lang="en-GB" sz="1800" dirty="0" err="1" smtClean="0"/>
              <a:t>visi</a:t>
            </a:r>
            <a:r>
              <a:rPr lang="lt-LT" sz="1800" dirty="0" smtClean="0"/>
              <a:t>š</a:t>
            </a:r>
            <a:r>
              <a:rPr lang="en-GB" sz="1800" dirty="0" smtClean="0"/>
              <a:t>kai </a:t>
            </a:r>
            <a:r>
              <a:rPr lang="en-GB" sz="1800" dirty="0" err="1" smtClean="0"/>
              <a:t>sutinka</a:t>
            </a:r>
            <a:r>
              <a:rPr lang="lt-LT" sz="1800" dirty="0"/>
              <a:t>/</a:t>
            </a:r>
            <a:r>
              <a:rPr lang="en-GB" sz="1800" dirty="0" smtClean="0"/>
              <a:t> </a:t>
            </a:r>
            <a:r>
              <a:rPr lang="lt-LT" sz="1800" dirty="0" smtClean="0"/>
              <a:t>iš</a:t>
            </a:r>
            <a:r>
              <a:rPr lang="en-GB" sz="1800" dirty="0" smtClean="0"/>
              <a:t> </a:t>
            </a:r>
            <a:r>
              <a:rPr lang="en-GB" sz="1800" dirty="0" err="1" smtClean="0"/>
              <a:t>dalies</a:t>
            </a:r>
            <a:r>
              <a:rPr lang="en-GB" sz="1800" dirty="0" smtClean="0"/>
              <a:t> </a:t>
            </a:r>
            <a:r>
              <a:rPr lang="lt-LT" sz="1800" dirty="0" smtClean="0"/>
              <a:t>sutinka, kad yra supažindinami mokslo metų pradžioje  su mokomojo dalyko, projektinės veiklos ir kitų darbų vertinimo sistema.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b="1" dirty="0" smtClean="0"/>
              <a:t>82,4 proc. </a:t>
            </a:r>
            <a:r>
              <a:rPr lang="lt-LT" sz="1800" dirty="0"/>
              <a:t>mokinių </a:t>
            </a:r>
            <a:r>
              <a:rPr lang="lt-LT" sz="1800" dirty="0" smtClean="0"/>
              <a:t>(</a:t>
            </a:r>
            <a:r>
              <a:rPr lang="en-GB" sz="1800" b="1" dirty="0" smtClean="0"/>
              <a:t>7</a:t>
            </a:r>
            <a:r>
              <a:rPr lang="lt-LT" sz="1800" b="1" dirty="0" smtClean="0"/>
              <a:t>2</a:t>
            </a:r>
            <a:r>
              <a:rPr lang="en-GB" sz="1800" b="1" dirty="0" smtClean="0"/>
              <a:t>,</a:t>
            </a:r>
            <a:r>
              <a:rPr lang="lt-LT" sz="1800" b="1" dirty="0" smtClean="0"/>
              <a:t>6</a:t>
            </a:r>
            <a:r>
              <a:rPr lang="en-GB" sz="1800" b="1" dirty="0" smtClean="0"/>
              <a:t> </a:t>
            </a:r>
            <a:r>
              <a:rPr lang="en-GB" sz="1800" b="1" dirty="0"/>
              <a:t>proc. </a:t>
            </a:r>
            <a:r>
              <a:rPr lang="en-GB" sz="1800" dirty="0"/>
              <a:t>t</a:t>
            </a:r>
            <a:r>
              <a:rPr lang="lt-LT" sz="1800" dirty="0"/>
              <a:t>ė</a:t>
            </a:r>
            <a:r>
              <a:rPr lang="en-GB" sz="1800" dirty="0"/>
              <a:t>v</a:t>
            </a:r>
            <a:r>
              <a:rPr lang="lt-LT" sz="1800" dirty="0"/>
              <a:t>ų</a:t>
            </a:r>
            <a:r>
              <a:rPr lang="lt-LT" sz="1800" dirty="0" smtClean="0"/>
              <a:t>) </a:t>
            </a:r>
            <a:r>
              <a:rPr lang="en-GB" sz="1800" dirty="0" err="1" smtClean="0"/>
              <a:t>visi</a:t>
            </a:r>
            <a:r>
              <a:rPr lang="lt-LT" sz="1800" dirty="0"/>
              <a:t>š</a:t>
            </a:r>
            <a:r>
              <a:rPr lang="en-GB" sz="1800" dirty="0"/>
              <a:t>kai </a:t>
            </a:r>
            <a:r>
              <a:rPr lang="en-GB" sz="1800" dirty="0" err="1"/>
              <a:t>sutinka</a:t>
            </a:r>
            <a:r>
              <a:rPr lang="lt-LT" sz="1800" dirty="0"/>
              <a:t>/</a:t>
            </a:r>
            <a:r>
              <a:rPr lang="en-GB" sz="1800" dirty="0"/>
              <a:t> </a:t>
            </a:r>
            <a:r>
              <a:rPr lang="lt-LT" sz="1800" dirty="0"/>
              <a:t>iš</a:t>
            </a:r>
            <a:r>
              <a:rPr lang="en-GB" sz="1800" dirty="0"/>
              <a:t> </a:t>
            </a:r>
            <a:r>
              <a:rPr lang="en-GB" sz="1800" dirty="0" err="1"/>
              <a:t>dalies</a:t>
            </a:r>
            <a:r>
              <a:rPr lang="en-GB" sz="1800" dirty="0"/>
              <a:t> </a:t>
            </a:r>
            <a:r>
              <a:rPr lang="lt-LT" sz="1800" dirty="0" smtClean="0"/>
              <a:t>sutinka, kad mokytojai kartu su mokiniais aptaria </a:t>
            </a:r>
            <a:r>
              <a:rPr lang="lt-LT" sz="1800" dirty="0"/>
              <a:t>konkrečios pamokos, projektinės </a:t>
            </a:r>
            <a:r>
              <a:rPr lang="lt-LT" sz="1800" dirty="0" smtClean="0"/>
              <a:t>veiklos vertinimo </a:t>
            </a:r>
            <a:r>
              <a:rPr lang="lt-LT" sz="1800" dirty="0"/>
              <a:t>kriterijus, koks turi būti gerai atliktas darbas, projektas</a:t>
            </a:r>
            <a:r>
              <a:rPr lang="lt-LT" sz="1800" dirty="0" smtClean="0"/>
              <a:t>.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b="1" dirty="0" smtClean="0"/>
              <a:t>78,3 </a:t>
            </a:r>
            <a:r>
              <a:rPr lang="lt-LT" sz="1800" b="1" dirty="0"/>
              <a:t>proc. </a:t>
            </a:r>
            <a:r>
              <a:rPr lang="lt-LT" sz="1800" dirty="0"/>
              <a:t>mokinių </a:t>
            </a:r>
            <a:r>
              <a:rPr lang="lt-LT" sz="1800" dirty="0" smtClean="0"/>
              <a:t>(</a:t>
            </a:r>
            <a:r>
              <a:rPr lang="en-GB" sz="1800" b="1" dirty="0" smtClean="0"/>
              <a:t>7</a:t>
            </a:r>
            <a:r>
              <a:rPr lang="lt-LT" sz="1800" b="1" dirty="0" smtClean="0"/>
              <a:t>3,</a:t>
            </a:r>
            <a:r>
              <a:rPr lang="en-GB" sz="1800" b="1" dirty="0" smtClean="0"/>
              <a:t>5 </a:t>
            </a:r>
            <a:r>
              <a:rPr lang="en-GB" sz="1800" b="1" dirty="0"/>
              <a:t>proc. </a:t>
            </a:r>
            <a:r>
              <a:rPr lang="en-GB" sz="1800" dirty="0"/>
              <a:t>t</a:t>
            </a:r>
            <a:r>
              <a:rPr lang="lt-LT" sz="1800" dirty="0"/>
              <a:t>ė</a:t>
            </a:r>
            <a:r>
              <a:rPr lang="en-GB" sz="1800" dirty="0"/>
              <a:t>v</a:t>
            </a:r>
            <a:r>
              <a:rPr lang="lt-LT" sz="1800" dirty="0" smtClean="0"/>
              <a:t>ų) </a:t>
            </a:r>
            <a:r>
              <a:rPr lang="en-GB" sz="1800" dirty="0" err="1" smtClean="0"/>
              <a:t>visi</a:t>
            </a:r>
            <a:r>
              <a:rPr lang="lt-LT" sz="1800" dirty="0"/>
              <a:t>š</a:t>
            </a:r>
            <a:r>
              <a:rPr lang="en-GB" sz="1800" dirty="0"/>
              <a:t>kai </a:t>
            </a:r>
            <a:r>
              <a:rPr lang="en-GB" sz="1800" dirty="0" err="1"/>
              <a:t>sutinka</a:t>
            </a:r>
            <a:r>
              <a:rPr lang="lt-LT" sz="1800" dirty="0"/>
              <a:t>/</a:t>
            </a:r>
            <a:r>
              <a:rPr lang="en-GB" sz="1800" dirty="0"/>
              <a:t> </a:t>
            </a:r>
            <a:r>
              <a:rPr lang="lt-LT" sz="1800" dirty="0"/>
              <a:t>iš</a:t>
            </a:r>
            <a:r>
              <a:rPr lang="en-GB" sz="1800" dirty="0"/>
              <a:t> </a:t>
            </a:r>
            <a:r>
              <a:rPr lang="en-GB" sz="1800" dirty="0" err="1"/>
              <a:t>dalies</a:t>
            </a:r>
            <a:r>
              <a:rPr lang="en-GB" sz="1800" dirty="0"/>
              <a:t> </a:t>
            </a:r>
            <a:r>
              <a:rPr lang="lt-LT" sz="1800" dirty="0"/>
              <a:t>sutinka, kad </a:t>
            </a:r>
            <a:r>
              <a:rPr lang="lt-LT" sz="1800" dirty="0" smtClean="0"/>
              <a:t>mokytojų </a:t>
            </a:r>
            <a:r>
              <a:rPr lang="lt-LT" sz="1800" dirty="0"/>
              <a:t>pateikti pamokų, projektinių veiklų, namų darbų vertinimo kriterijai </a:t>
            </a:r>
            <a:r>
              <a:rPr lang="lt-LT" sz="1800" dirty="0" smtClean="0"/>
              <a:t>yra </a:t>
            </a:r>
            <a:r>
              <a:rPr lang="lt-LT" sz="1800" dirty="0"/>
              <a:t>suprantami ir </a:t>
            </a:r>
            <a:r>
              <a:rPr lang="lt-LT" sz="1800" dirty="0" smtClean="0"/>
              <a:t>aiškūs mokiniams.</a:t>
            </a:r>
            <a:br>
              <a:rPr lang="lt-LT" sz="1800" dirty="0" smtClean="0"/>
            </a:br>
            <a:endParaRPr lang="lt-LT" sz="18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920457"/>
              </p:ext>
            </p:extLst>
          </p:nvPr>
        </p:nvGraphicFramePr>
        <p:xfrm>
          <a:off x="171863" y="0"/>
          <a:ext cx="5166911" cy="3448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297548"/>
              </p:ext>
            </p:extLst>
          </p:nvPr>
        </p:nvGraphicFramePr>
        <p:xfrm>
          <a:off x="338792" y="3448280"/>
          <a:ext cx="5312860" cy="314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77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64" y="454591"/>
            <a:ext cx="10515600" cy="678367"/>
          </a:xfrm>
        </p:spPr>
        <p:txBody>
          <a:bodyPr>
            <a:noAutofit/>
          </a:bodyPr>
          <a:lstStyle/>
          <a:p>
            <a:r>
              <a:rPr lang="lt-LT" sz="4000" b="1" dirty="0">
                <a:solidFill>
                  <a:schemeClr val="tx1"/>
                </a:solidFill>
              </a:rPr>
              <a:t>Vertinimų </a:t>
            </a:r>
            <a:r>
              <a:rPr lang="lt-LT" sz="4000" b="1" dirty="0" smtClean="0">
                <a:solidFill>
                  <a:schemeClr val="tx1"/>
                </a:solidFill>
              </a:rPr>
              <a:t>įvairovė</a:t>
            </a:r>
            <a:endParaRPr lang="lt-LT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7364" y="1266747"/>
            <a:ext cx="1019021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600" dirty="0" smtClean="0"/>
              <a:t>tiriant šią rodiklio dalį siekiama sužinoti 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 smtClean="0"/>
              <a:t>yra naudojami </a:t>
            </a:r>
            <a:r>
              <a:rPr lang="lt-LT" sz="2400" dirty="0"/>
              <a:t>įvairūs vertinimo būdai – diagnostinis, formuojamasis ir apibendrinamasis, formalus ir </a:t>
            </a:r>
            <a:r>
              <a:rPr lang="lt-LT" sz="2400" dirty="0" smtClean="0"/>
              <a:t>neformalus;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 smtClean="0"/>
              <a:t>vertinant </a:t>
            </a:r>
            <a:r>
              <a:rPr lang="lt-LT" sz="2400" dirty="0"/>
              <a:t>pripažįstama formaliojo, neformaliojo ir savaiminio mokymosi pasiekimų </a:t>
            </a:r>
            <a:r>
              <a:rPr lang="lt-LT" sz="2400" dirty="0" smtClean="0"/>
              <a:t>visuma;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 smtClean="0"/>
              <a:t>kiekvienam </a:t>
            </a:r>
            <a:r>
              <a:rPr lang="lt-LT" sz="2400" dirty="0"/>
              <a:t>mokiniui suteikiamos galimybės pasirodyti kuo geriau.</a:t>
            </a:r>
            <a:r>
              <a:rPr lang="lt-L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20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468482"/>
              </p:ext>
            </p:extLst>
          </p:nvPr>
        </p:nvGraphicFramePr>
        <p:xfrm>
          <a:off x="128961" y="0"/>
          <a:ext cx="5081588" cy="310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5931402" y="51378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84 </a:t>
            </a:r>
            <a:r>
              <a:rPr lang="lt-LT" b="1" dirty="0" smtClean="0"/>
              <a:t>proc</a:t>
            </a:r>
            <a:r>
              <a:rPr lang="lt-LT" b="1" dirty="0"/>
              <a:t>. </a:t>
            </a:r>
            <a:r>
              <a:rPr lang="lt-LT" dirty="0"/>
              <a:t>mokinių</a:t>
            </a:r>
            <a:r>
              <a:rPr lang="en-GB" dirty="0"/>
              <a:t> </a:t>
            </a:r>
            <a:r>
              <a:rPr lang="lt-LT" dirty="0"/>
              <a:t>(</a:t>
            </a:r>
            <a:r>
              <a:rPr lang="en-GB" b="1" dirty="0" smtClean="0"/>
              <a:t>7</a:t>
            </a:r>
            <a:r>
              <a:rPr lang="lt-LT" b="1" dirty="0" smtClean="0"/>
              <a:t>9</a:t>
            </a:r>
            <a:r>
              <a:rPr lang="en-GB" b="1" dirty="0" smtClean="0"/>
              <a:t>,</a:t>
            </a:r>
            <a:r>
              <a:rPr lang="lt-LT" b="1" dirty="0" smtClean="0"/>
              <a:t>4</a:t>
            </a:r>
            <a:r>
              <a:rPr lang="en-GB" b="1" dirty="0" smtClean="0"/>
              <a:t> </a:t>
            </a:r>
            <a:r>
              <a:rPr lang="en-GB" b="1" dirty="0"/>
              <a:t>proc. </a:t>
            </a:r>
            <a:r>
              <a:rPr lang="en-GB" dirty="0"/>
              <a:t>t</a:t>
            </a:r>
            <a:r>
              <a:rPr lang="lt-LT" dirty="0"/>
              <a:t>ė</a:t>
            </a:r>
            <a:r>
              <a:rPr lang="en-GB" dirty="0"/>
              <a:t>v</a:t>
            </a:r>
            <a:r>
              <a:rPr lang="lt-LT" dirty="0"/>
              <a:t>ų</a:t>
            </a:r>
            <a:r>
              <a:rPr lang="en-GB" dirty="0"/>
              <a:t>) </a:t>
            </a:r>
            <a:r>
              <a:rPr lang="en-GB" dirty="0" err="1" smtClean="0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</a:t>
            </a:r>
            <a:r>
              <a:rPr lang="pt-BR" dirty="0" smtClean="0"/>
              <a:t>pamokose </a:t>
            </a:r>
            <a:r>
              <a:rPr lang="pt-BR" dirty="0"/>
              <a:t>mokytojai naudoja įvairius vertinimo būdus (diagnostinis, formuojamasis, kaupiamasis, apibendrinamasis, vertinimas pažymiu, neformalus vertinimas</a:t>
            </a:r>
            <a:r>
              <a:rPr lang="pt-BR" dirty="0" smtClean="0"/>
              <a:t>).</a:t>
            </a:r>
          </a:p>
          <a:p>
            <a:r>
              <a:rPr lang="lt-LT" dirty="0"/>
              <a:t/>
            </a:r>
            <a:br>
              <a:rPr lang="lt-LT" dirty="0"/>
            </a:br>
            <a:r>
              <a:rPr lang="en-GB" b="1" dirty="0" smtClean="0"/>
              <a:t>30,7</a:t>
            </a:r>
            <a:r>
              <a:rPr lang="lt-LT" b="1" dirty="0" smtClean="0"/>
              <a:t> </a:t>
            </a:r>
            <a:r>
              <a:rPr lang="lt-LT" b="1" dirty="0"/>
              <a:t>proc</a:t>
            </a:r>
            <a:r>
              <a:rPr lang="lt-LT" b="1" dirty="0" smtClean="0"/>
              <a:t>. </a:t>
            </a:r>
            <a:r>
              <a:rPr lang="lt-LT" dirty="0" smtClean="0"/>
              <a:t>(</a:t>
            </a:r>
            <a:r>
              <a:rPr lang="lt-LT" b="1" dirty="0" smtClean="0"/>
              <a:t>56,5</a:t>
            </a:r>
            <a:r>
              <a:rPr lang="en-GB" b="1" dirty="0" smtClean="0"/>
              <a:t> </a:t>
            </a:r>
            <a:r>
              <a:rPr lang="en-GB" b="1" dirty="0"/>
              <a:t>proc. </a:t>
            </a:r>
            <a:r>
              <a:rPr lang="en-GB" dirty="0"/>
              <a:t>t</a:t>
            </a:r>
            <a:r>
              <a:rPr lang="lt-LT" dirty="0"/>
              <a:t>ė</a:t>
            </a:r>
            <a:r>
              <a:rPr lang="en-GB" dirty="0"/>
              <a:t>v</a:t>
            </a:r>
            <a:r>
              <a:rPr lang="lt-LT" dirty="0"/>
              <a:t>ų</a:t>
            </a:r>
            <a:r>
              <a:rPr lang="en-GB" dirty="0"/>
              <a:t>)</a:t>
            </a:r>
            <a:r>
              <a:rPr lang="lt-LT" b="1" dirty="0" smtClean="0"/>
              <a:t> </a:t>
            </a:r>
            <a:r>
              <a:rPr lang="lt-LT" dirty="0"/>
              <a:t>mokinių </a:t>
            </a:r>
            <a:r>
              <a:rPr lang="en-GB" dirty="0" err="1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mokytojai </a:t>
            </a:r>
            <a:r>
              <a:rPr lang="en-GB" dirty="0" smtClean="0"/>
              <a:t>v</a:t>
            </a:r>
            <a:r>
              <a:rPr lang="lt-LT" dirty="0" err="1" smtClean="0"/>
              <a:t>ertinant</a:t>
            </a:r>
            <a:r>
              <a:rPr lang="lt-LT" dirty="0" smtClean="0"/>
              <a:t> </a:t>
            </a:r>
            <a:r>
              <a:rPr lang="en-GB" dirty="0" err="1" smtClean="0"/>
              <a:t>mokinius</a:t>
            </a:r>
            <a:r>
              <a:rPr lang="lt-LT" dirty="0" smtClean="0"/>
              <a:t> </a:t>
            </a:r>
            <a:r>
              <a:rPr lang="lt-LT" dirty="0"/>
              <a:t>atsižvelgia į mokinių </a:t>
            </a:r>
            <a:r>
              <a:rPr lang="lt-LT" dirty="0" smtClean="0"/>
              <a:t>pasiekimų </a:t>
            </a:r>
            <a:r>
              <a:rPr lang="lt-LT" dirty="0"/>
              <a:t>pamokoje, būreliuose, mokantis savarankiškai kitose </a:t>
            </a:r>
            <a:r>
              <a:rPr lang="lt-LT" dirty="0" smtClean="0"/>
              <a:t>erdvėse visumą.</a:t>
            </a:r>
            <a:endParaRPr lang="en-GB" dirty="0" smtClean="0"/>
          </a:p>
          <a:p>
            <a:r>
              <a:rPr lang="lt-LT" dirty="0"/>
              <a:t/>
            </a:r>
            <a:br>
              <a:rPr lang="lt-LT" dirty="0"/>
            </a:br>
            <a:r>
              <a:rPr lang="lt-LT" dirty="0" smtClean="0"/>
              <a:t>Daugiau nei </a:t>
            </a:r>
            <a:r>
              <a:rPr lang="en-GB" b="1" dirty="0" smtClean="0"/>
              <a:t>5</a:t>
            </a:r>
            <a:r>
              <a:rPr lang="lt-LT" b="1" dirty="0" smtClean="0"/>
              <a:t>0 proc. </a:t>
            </a:r>
            <a:r>
              <a:rPr lang="lt-LT" dirty="0" smtClean="0"/>
              <a:t>mokinių </a:t>
            </a:r>
            <a:r>
              <a:rPr lang="en-GB" dirty="0" err="1"/>
              <a:t>visi</a:t>
            </a:r>
            <a:r>
              <a:rPr lang="lt-LT" dirty="0"/>
              <a:t>š</a:t>
            </a:r>
            <a:r>
              <a:rPr lang="en-GB" dirty="0"/>
              <a:t>kai </a:t>
            </a:r>
            <a:r>
              <a:rPr lang="en-GB" dirty="0" err="1"/>
              <a:t>sutinka</a:t>
            </a:r>
            <a:r>
              <a:rPr lang="lt-LT" dirty="0"/>
              <a:t>/</a:t>
            </a:r>
            <a:r>
              <a:rPr lang="en-GB" dirty="0"/>
              <a:t> </a:t>
            </a:r>
            <a:r>
              <a:rPr lang="lt-LT" dirty="0"/>
              <a:t>iš</a:t>
            </a:r>
            <a:r>
              <a:rPr lang="en-GB" dirty="0"/>
              <a:t> </a:t>
            </a:r>
            <a:r>
              <a:rPr lang="en-GB" dirty="0" err="1"/>
              <a:t>dalies</a:t>
            </a:r>
            <a:r>
              <a:rPr lang="en-GB" dirty="0"/>
              <a:t> </a:t>
            </a:r>
            <a:r>
              <a:rPr lang="lt-LT" dirty="0"/>
              <a:t>sutinka, kad </a:t>
            </a:r>
            <a:r>
              <a:rPr lang="en-GB" dirty="0" smtClean="0"/>
              <a:t>m</a:t>
            </a:r>
            <a:r>
              <a:rPr lang="lt-LT" dirty="0" err="1" smtClean="0"/>
              <a:t>okytojai</a:t>
            </a:r>
            <a:r>
              <a:rPr lang="lt-LT" dirty="0" smtClean="0"/>
              <a:t> </a:t>
            </a:r>
            <a:r>
              <a:rPr lang="lt-LT" dirty="0"/>
              <a:t>sudaro galimybes mokiniams pademonstruoti įvairius savo gebėjimus ir būti už tai įvertintiems.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896053"/>
              </p:ext>
            </p:extLst>
          </p:nvPr>
        </p:nvGraphicFramePr>
        <p:xfrm>
          <a:off x="377901" y="3269256"/>
          <a:ext cx="52006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97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64" y="454591"/>
            <a:ext cx="10515600" cy="678367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solidFill>
                  <a:schemeClr val="tx1"/>
                </a:solidFill>
              </a:rPr>
              <a:t>Pažangą skatinantis grįžtamasis ryšys</a:t>
            </a:r>
            <a:endParaRPr lang="lt-LT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7364" y="1938776"/>
            <a:ext cx="1019021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600" dirty="0" smtClean="0"/>
              <a:t>tiriant šią rodiklio dalį siekiama sužinoti 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 smtClean="0"/>
              <a:t>mokytojai </a:t>
            </a:r>
            <a:r>
              <a:rPr lang="lt-LT" sz="2400" dirty="0"/>
              <a:t>užtikrina, kad mokiniams ir jų tėvams informacija apie mokymąsi būtų teikiama laiku, būtų informatyvi, asmeniška ir skatinanti kiekvieną mokinį siekti asmeninės </a:t>
            </a:r>
            <a:r>
              <a:rPr lang="lt-LT" sz="2400" dirty="0" smtClean="0"/>
              <a:t>pažangos;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 smtClean="0"/>
              <a:t>siekiama </a:t>
            </a:r>
            <a:r>
              <a:rPr lang="lt-LT" sz="2400" dirty="0"/>
              <a:t>abipusio grįžtamojo ryšio (dialogo), padedančio taisyti mokymosi spragas ir vadovauti pačių </a:t>
            </a:r>
            <a:r>
              <a:rPr lang="lt-LT" sz="2400" dirty="0" smtClean="0"/>
              <a:t>mokymuisi, siekti pažangos.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2939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3423</TotalTime>
  <Words>671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 2</vt:lpstr>
      <vt:lpstr>HDOfficeLightV0</vt:lpstr>
      <vt:lpstr>GIMNAZIJOS VEIKLOS KOKYBĖS ĮSIVERTINIMO ATASKAITA „Gimnazijos veiklos kokybės tyrimas: stipriosios ir tobulintinos sritys“ 2018–2019 m. m. </vt:lpstr>
      <vt:lpstr>2018–2019 mokslo metais tirta:</vt:lpstr>
      <vt:lpstr>Tyrimui atlikti naudota:</vt:lpstr>
      <vt:lpstr>MOKYKLŲ, vykdančių bendrojo ugdymo programas, veiklos kokybės vertnimo LygiAI </vt:lpstr>
      <vt:lpstr>Vertinimų kriterijų aiškumas</vt:lpstr>
      <vt:lpstr>91,6 proc. mokinių (74,5 proc. tėvų) visiškai sutinka/ iš dalies sutinka, kad yra supažindinami mokslo metų pradžioje  su mokomojo dalyko, projektinės veiklos ir kitų darbų vertinimo sistema.  82,4 proc. mokinių (72,6 proc. tėvų) visiškai sutinka/ iš dalies sutinka, kad mokytojai kartu su mokiniais aptaria konkrečios pamokos, projektinės veiklos vertinimo kriterijus, koks turi būti gerai atliktas darbas, projektas.  78,3 proc. mokinių (73,5 proc. tėvų) visiškai sutinka/ iš dalies sutinka, kad mokytojų pateikti pamokų, projektinių veiklų, namų darbų vertinimo kriterijai yra suprantami ir aiškūs mokiniams. </vt:lpstr>
      <vt:lpstr>Vertinimų įvairovė</vt:lpstr>
      <vt:lpstr>PowerPoint Presentation</vt:lpstr>
      <vt:lpstr>Pažangą skatinantis grįžtamasis ryšys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GIMNAZIJOS VEIKLOS KOKYBĖS ĮSIVERTINIMO ATASKAITA „Gimnazijos veiklos kokybės tyrimas: stipriosios ir tobulintinos sritys“ 2015–2016 M. M.</dc:title>
  <dc:creator>tadasringys@gmail.com</dc:creator>
  <cp:lastModifiedBy>tadasringys@gmail.com</cp:lastModifiedBy>
  <cp:revision>296</cp:revision>
  <cp:lastPrinted>2019-06-25T12:21:05Z</cp:lastPrinted>
  <dcterms:created xsi:type="dcterms:W3CDTF">2016-06-08T07:02:01Z</dcterms:created>
  <dcterms:modified xsi:type="dcterms:W3CDTF">2019-10-11T08:47:29Z</dcterms:modified>
</cp:coreProperties>
</file>