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1"/>
  </p:notesMasterIdLst>
  <p:sldIdLst>
    <p:sldId id="256" r:id="rId2"/>
    <p:sldId id="286" r:id="rId3"/>
    <p:sldId id="258" r:id="rId4"/>
    <p:sldId id="283" r:id="rId5"/>
    <p:sldId id="284" r:id="rId6"/>
    <p:sldId id="294" r:id="rId7"/>
    <p:sldId id="285" r:id="rId8"/>
    <p:sldId id="287" r:id="rId9"/>
    <p:sldId id="289" r:id="rId10"/>
    <p:sldId id="290" r:id="rId11"/>
    <p:sldId id="291" r:id="rId12"/>
    <p:sldId id="292" r:id="rId13"/>
    <p:sldId id="299" r:id="rId14"/>
    <p:sldId id="295" r:id="rId15"/>
    <p:sldId id="298" r:id="rId16"/>
    <p:sldId id="301" r:id="rId17"/>
    <p:sldId id="300" r:id="rId18"/>
    <p:sldId id="302" r:id="rId19"/>
    <p:sldId id="305" r:id="rId20"/>
    <p:sldId id="259" r:id="rId21"/>
    <p:sldId id="262" r:id="rId22"/>
    <p:sldId id="263" r:id="rId23"/>
    <p:sldId id="264" r:id="rId24"/>
    <p:sldId id="265" r:id="rId25"/>
    <p:sldId id="266" r:id="rId26"/>
    <p:sldId id="267" r:id="rId27"/>
    <p:sldId id="268" r:id="rId28"/>
    <p:sldId id="269" r:id="rId29"/>
    <p:sldId id="270" r:id="rId30"/>
    <p:sldId id="271" r:id="rId31"/>
    <p:sldId id="272" r:id="rId32"/>
    <p:sldId id="273" r:id="rId33"/>
    <p:sldId id="274" r:id="rId34"/>
    <p:sldId id="275" r:id="rId35"/>
    <p:sldId id="276" r:id="rId36"/>
    <p:sldId id="277" r:id="rId37"/>
    <p:sldId id="278" r:id="rId38"/>
    <p:sldId id="280" r:id="rId39"/>
    <p:sldId id="281" r:id="rId40"/>
  </p:sldIdLst>
  <p:sldSz cx="12192000" cy="6858000"/>
  <p:notesSz cx="68580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851CCEC-4FD8-483B-8739-C656695B732C}">
  <a:tblStyle styleId="{8851CCEC-4FD8-483B-8739-C656695B732C}"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48" y="62"/>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2972421" cy="46657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027" y="0"/>
            <a:ext cx="2972421" cy="46657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39763" y="1162050"/>
            <a:ext cx="5578475"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6421" y="4474033"/>
            <a:ext cx="5485158" cy="366071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829822"/>
            <a:ext cx="2972421" cy="46657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027" y="8829822"/>
            <a:ext cx="2972421" cy="46657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lt-LT"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6268214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6421" y="4474033"/>
            <a:ext cx="5485158" cy="366071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39763" y="1162050"/>
            <a:ext cx="5578475" cy="31384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1077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85654481ad_0_1:notes"/>
          <p:cNvSpPr txBox="1">
            <a:spLocks noGrp="1"/>
          </p:cNvSpPr>
          <p:nvPr>
            <p:ph type="body" idx="1"/>
          </p:nvPr>
        </p:nvSpPr>
        <p:spPr>
          <a:xfrm>
            <a:off x="686421" y="4474033"/>
            <a:ext cx="5485200" cy="366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g85654481ad_0_1:notes"/>
          <p:cNvSpPr>
            <a:spLocks noGrp="1" noRot="1" noChangeAspect="1"/>
          </p:cNvSpPr>
          <p:nvPr>
            <p:ph type="sldImg" idx="2"/>
          </p:nvPr>
        </p:nvSpPr>
        <p:spPr>
          <a:xfrm>
            <a:off x="639763" y="1162050"/>
            <a:ext cx="5578475" cy="31384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2541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85654481ad_0_97:notes"/>
          <p:cNvSpPr>
            <a:spLocks noGrp="1" noRot="1" noChangeAspect="1"/>
          </p:cNvSpPr>
          <p:nvPr>
            <p:ph type="sldImg" idx="2"/>
          </p:nvPr>
        </p:nvSpPr>
        <p:spPr>
          <a:xfrm>
            <a:off x="639763" y="1162050"/>
            <a:ext cx="5578475" cy="3138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85654481ad_0_97:notes"/>
          <p:cNvSpPr txBox="1">
            <a:spLocks noGrp="1"/>
          </p:cNvSpPr>
          <p:nvPr>
            <p:ph type="body" idx="1"/>
          </p:nvPr>
        </p:nvSpPr>
        <p:spPr>
          <a:xfrm>
            <a:off x="686421" y="4474033"/>
            <a:ext cx="5485200" cy="366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g85654481ad_0_97:notes"/>
          <p:cNvSpPr txBox="1">
            <a:spLocks noGrp="1"/>
          </p:cNvSpPr>
          <p:nvPr>
            <p:ph type="sldNum" idx="12"/>
          </p:nvPr>
        </p:nvSpPr>
        <p:spPr>
          <a:xfrm>
            <a:off x="3884027" y="8829822"/>
            <a:ext cx="2972400" cy="4665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lt-LT"/>
              <a:t>28</a:t>
            </a:fld>
            <a:endParaRPr/>
          </a:p>
        </p:txBody>
      </p:sp>
    </p:spTree>
    <p:extLst>
      <p:ext uri="{BB962C8B-B14F-4D97-AF65-F5344CB8AC3E}">
        <p14:creationId xmlns:p14="http://schemas.microsoft.com/office/powerpoint/2010/main" val="1562199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85654481ad_0_8:notes"/>
          <p:cNvSpPr txBox="1">
            <a:spLocks noGrp="1"/>
          </p:cNvSpPr>
          <p:nvPr>
            <p:ph type="body" idx="1"/>
          </p:nvPr>
        </p:nvSpPr>
        <p:spPr>
          <a:xfrm>
            <a:off x="686421" y="4474033"/>
            <a:ext cx="5485200" cy="366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g85654481ad_0_8:notes"/>
          <p:cNvSpPr>
            <a:spLocks noGrp="1" noRot="1" noChangeAspect="1"/>
          </p:cNvSpPr>
          <p:nvPr>
            <p:ph type="sldImg" idx="2"/>
          </p:nvPr>
        </p:nvSpPr>
        <p:spPr>
          <a:xfrm>
            <a:off x="639763" y="1162050"/>
            <a:ext cx="5578475" cy="31384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1149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85654481ad_0_80:notes"/>
          <p:cNvSpPr txBox="1">
            <a:spLocks noGrp="1"/>
          </p:cNvSpPr>
          <p:nvPr>
            <p:ph type="body" idx="1"/>
          </p:nvPr>
        </p:nvSpPr>
        <p:spPr>
          <a:xfrm>
            <a:off x="686421" y="4474033"/>
            <a:ext cx="5485200" cy="366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g85654481ad_0_80:notes"/>
          <p:cNvSpPr>
            <a:spLocks noGrp="1" noRot="1" noChangeAspect="1"/>
          </p:cNvSpPr>
          <p:nvPr>
            <p:ph type="sldImg" idx="2"/>
          </p:nvPr>
        </p:nvSpPr>
        <p:spPr>
          <a:xfrm>
            <a:off x="639763" y="1162050"/>
            <a:ext cx="5578475" cy="31384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8330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85654481ad_0_74:notes"/>
          <p:cNvSpPr>
            <a:spLocks noGrp="1" noRot="1" noChangeAspect="1"/>
          </p:cNvSpPr>
          <p:nvPr>
            <p:ph type="sldImg" idx="2"/>
          </p:nvPr>
        </p:nvSpPr>
        <p:spPr>
          <a:xfrm>
            <a:off x="639763" y="1162050"/>
            <a:ext cx="5578475" cy="3138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85654481ad_0_74:notes"/>
          <p:cNvSpPr txBox="1">
            <a:spLocks noGrp="1"/>
          </p:cNvSpPr>
          <p:nvPr>
            <p:ph type="body" idx="1"/>
          </p:nvPr>
        </p:nvSpPr>
        <p:spPr>
          <a:xfrm>
            <a:off x="686421" y="4474033"/>
            <a:ext cx="5485200" cy="366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g85654481ad_0_74:notes"/>
          <p:cNvSpPr txBox="1">
            <a:spLocks noGrp="1"/>
          </p:cNvSpPr>
          <p:nvPr>
            <p:ph type="sldNum" idx="12"/>
          </p:nvPr>
        </p:nvSpPr>
        <p:spPr>
          <a:xfrm>
            <a:off x="3884027" y="8829822"/>
            <a:ext cx="2972400" cy="4665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lt-LT"/>
              <a:t>31</a:t>
            </a:fld>
            <a:endParaRPr/>
          </a:p>
        </p:txBody>
      </p:sp>
    </p:spTree>
    <p:extLst>
      <p:ext uri="{BB962C8B-B14F-4D97-AF65-F5344CB8AC3E}">
        <p14:creationId xmlns:p14="http://schemas.microsoft.com/office/powerpoint/2010/main" val="2535302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85654481ad_0_532:notes"/>
          <p:cNvSpPr>
            <a:spLocks noGrp="1" noRot="1" noChangeAspect="1"/>
          </p:cNvSpPr>
          <p:nvPr>
            <p:ph type="sldImg" idx="2"/>
          </p:nvPr>
        </p:nvSpPr>
        <p:spPr>
          <a:xfrm>
            <a:off x="639763" y="1162050"/>
            <a:ext cx="5578475" cy="3138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85654481ad_0_532:notes"/>
          <p:cNvSpPr txBox="1">
            <a:spLocks noGrp="1"/>
          </p:cNvSpPr>
          <p:nvPr>
            <p:ph type="body" idx="1"/>
          </p:nvPr>
        </p:nvSpPr>
        <p:spPr>
          <a:xfrm>
            <a:off x="686421" y="4474033"/>
            <a:ext cx="5485200" cy="366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g85654481ad_0_532:notes"/>
          <p:cNvSpPr txBox="1">
            <a:spLocks noGrp="1"/>
          </p:cNvSpPr>
          <p:nvPr>
            <p:ph type="sldNum" idx="12"/>
          </p:nvPr>
        </p:nvSpPr>
        <p:spPr>
          <a:xfrm>
            <a:off x="3884027" y="8829822"/>
            <a:ext cx="2972400" cy="4665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lt-LT"/>
              <a:t>32</a:t>
            </a:fld>
            <a:endParaRPr/>
          </a:p>
        </p:txBody>
      </p:sp>
    </p:spTree>
    <p:extLst>
      <p:ext uri="{BB962C8B-B14F-4D97-AF65-F5344CB8AC3E}">
        <p14:creationId xmlns:p14="http://schemas.microsoft.com/office/powerpoint/2010/main" val="2862954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85654481ad_0_592:notes"/>
          <p:cNvSpPr>
            <a:spLocks noGrp="1" noRot="1" noChangeAspect="1"/>
          </p:cNvSpPr>
          <p:nvPr>
            <p:ph type="sldImg" idx="2"/>
          </p:nvPr>
        </p:nvSpPr>
        <p:spPr>
          <a:xfrm>
            <a:off x="639763" y="1162050"/>
            <a:ext cx="5578475" cy="3138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85654481ad_0_592:notes"/>
          <p:cNvSpPr txBox="1">
            <a:spLocks noGrp="1"/>
          </p:cNvSpPr>
          <p:nvPr>
            <p:ph type="body" idx="1"/>
          </p:nvPr>
        </p:nvSpPr>
        <p:spPr>
          <a:xfrm>
            <a:off x="686421" y="4474033"/>
            <a:ext cx="5485200" cy="366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g85654481ad_0_592:notes"/>
          <p:cNvSpPr txBox="1">
            <a:spLocks noGrp="1"/>
          </p:cNvSpPr>
          <p:nvPr>
            <p:ph type="sldNum" idx="12"/>
          </p:nvPr>
        </p:nvSpPr>
        <p:spPr>
          <a:xfrm>
            <a:off x="3884027" y="8829822"/>
            <a:ext cx="2972400" cy="4665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lt-LT"/>
              <a:t>33</a:t>
            </a:fld>
            <a:endParaRPr/>
          </a:p>
        </p:txBody>
      </p:sp>
    </p:spTree>
    <p:extLst>
      <p:ext uri="{BB962C8B-B14F-4D97-AF65-F5344CB8AC3E}">
        <p14:creationId xmlns:p14="http://schemas.microsoft.com/office/powerpoint/2010/main" val="26982860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85654481ad_0_538:notes"/>
          <p:cNvSpPr>
            <a:spLocks noGrp="1" noRot="1" noChangeAspect="1"/>
          </p:cNvSpPr>
          <p:nvPr>
            <p:ph type="sldImg" idx="2"/>
          </p:nvPr>
        </p:nvSpPr>
        <p:spPr>
          <a:xfrm>
            <a:off x="639763" y="1162050"/>
            <a:ext cx="5578475" cy="3138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85654481ad_0_538:notes"/>
          <p:cNvSpPr txBox="1">
            <a:spLocks noGrp="1"/>
          </p:cNvSpPr>
          <p:nvPr>
            <p:ph type="body" idx="1"/>
          </p:nvPr>
        </p:nvSpPr>
        <p:spPr>
          <a:xfrm>
            <a:off x="686421" y="4474033"/>
            <a:ext cx="5485200" cy="366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g85654481ad_0_538:notes"/>
          <p:cNvSpPr txBox="1">
            <a:spLocks noGrp="1"/>
          </p:cNvSpPr>
          <p:nvPr>
            <p:ph type="sldNum" idx="12"/>
          </p:nvPr>
        </p:nvSpPr>
        <p:spPr>
          <a:xfrm>
            <a:off x="3884027" y="8829822"/>
            <a:ext cx="2972400" cy="4665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34</a:t>
            </a:fld>
            <a:endParaRPr/>
          </a:p>
        </p:txBody>
      </p:sp>
    </p:spTree>
    <p:extLst>
      <p:ext uri="{BB962C8B-B14F-4D97-AF65-F5344CB8AC3E}">
        <p14:creationId xmlns:p14="http://schemas.microsoft.com/office/powerpoint/2010/main" val="18707078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85654481ad_0_15:notes"/>
          <p:cNvSpPr txBox="1">
            <a:spLocks noGrp="1"/>
          </p:cNvSpPr>
          <p:nvPr>
            <p:ph type="body" idx="1"/>
          </p:nvPr>
        </p:nvSpPr>
        <p:spPr>
          <a:xfrm>
            <a:off x="686421" y="4474033"/>
            <a:ext cx="5485200" cy="366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g85654481ad_0_15:notes"/>
          <p:cNvSpPr>
            <a:spLocks noGrp="1" noRot="1" noChangeAspect="1"/>
          </p:cNvSpPr>
          <p:nvPr>
            <p:ph type="sldImg" idx="2"/>
          </p:nvPr>
        </p:nvSpPr>
        <p:spPr>
          <a:xfrm>
            <a:off x="639763" y="1162050"/>
            <a:ext cx="5578475" cy="31384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78617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85654481ad_0_66:notes"/>
          <p:cNvSpPr>
            <a:spLocks noGrp="1" noRot="1" noChangeAspect="1"/>
          </p:cNvSpPr>
          <p:nvPr>
            <p:ph type="sldImg" idx="2"/>
          </p:nvPr>
        </p:nvSpPr>
        <p:spPr>
          <a:xfrm>
            <a:off x="639763" y="1162050"/>
            <a:ext cx="5578475" cy="3138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85654481ad_0_66:notes"/>
          <p:cNvSpPr txBox="1">
            <a:spLocks noGrp="1"/>
          </p:cNvSpPr>
          <p:nvPr>
            <p:ph type="body" idx="1"/>
          </p:nvPr>
        </p:nvSpPr>
        <p:spPr>
          <a:xfrm>
            <a:off x="686421" y="4474033"/>
            <a:ext cx="5485200" cy="366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g85654481ad_0_66:notes"/>
          <p:cNvSpPr txBox="1">
            <a:spLocks noGrp="1"/>
          </p:cNvSpPr>
          <p:nvPr>
            <p:ph type="sldNum" idx="12"/>
          </p:nvPr>
        </p:nvSpPr>
        <p:spPr>
          <a:xfrm>
            <a:off x="3884027" y="8829822"/>
            <a:ext cx="2972400" cy="4665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lt-LT"/>
              <a:t>36</a:t>
            </a:fld>
            <a:endParaRPr/>
          </a:p>
        </p:txBody>
      </p:sp>
    </p:spTree>
    <p:extLst>
      <p:ext uri="{BB962C8B-B14F-4D97-AF65-F5344CB8AC3E}">
        <p14:creationId xmlns:p14="http://schemas.microsoft.com/office/powerpoint/2010/main" val="361921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6421" y="4474033"/>
            <a:ext cx="5485158" cy="366071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639763" y="1162050"/>
            <a:ext cx="5578475" cy="31384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66467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85654481ad_0_627:notes"/>
          <p:cNvSpPr>
            <a:spLocks noGrp="1" noRot="1" noChangeAspect="1"/>
          </p:cNvSpPr>
          <p:nvPr>
            <p:ph type="sldImg" idx="2"/>
          </p:nvPr>
        </p:nvSpPr>
        <p:spPr>
          <a:xfrm>
            <a:off x="639763" y="1162050"/>
            <a:ext cx="5578475" cy="3138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85654481ad_0_627:notes"/>
          <p:cNvSpPr txBox="1">
            <a:spLocks noGrp="1"/>
          </p:cNvSpPr>
          <p:nvPr>
            <p:ph type="body" idx="1"/>
          </p:nvPr>
        </p:nvSpPr>
        <p:spPr>
          <a:xfrm>
            <a:off x="686421" y="4474033"/>
            <a:ext cx="5485200" cy="366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g85654481ad_0_627:notes"/>
          <p:cNvSpPr txBox="1">
            <a:spLocks noGrp="1"/>
          </p:cNvSpPr>
          <p:nvPr>
            <p:ph type="sldNum" idx="12"/>
          </p:nvPr>
        </p:nvSpPr>
        <p:spPr>
          <a:xfrm>
            <a:off x="3884027" y="8829822"/>
            <a:ext cx="2972400" cy="4665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lt-LT"/>
              <a:t>37</a:t>
            </a:fld>
            <a:endParaRPr/>
          </a:p>
        </p:txBody>
      </p:sp>
    </p:spTree>
    <p:extLst>
      <p:ext uri="{BB962C8B-B14F-4D97-AF65-F5344CB8AC3E}">
        <p14:creationId xmlns:p14="http://schemas.microsoft.com/office/powerpoint/2010/main" val="32407234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85654481ad_0_633:notes"/>
          <p:cNvSpPr txBox="1">
            <a:spLocks noGrp="1"/>
          </p:cNvSpPr>
          <p:nvPr>
            <p:ph type="body" idx="1"/>
          </p:nvPr>
        </p:nvSpPr>
        <p:spPr>
          <a:xfrm>
            <a:off x="686421" y="4474033"/>
            <a:ext cx="5485200" cy="366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g85654481ad_0_633:notes"/>
          <p:cNvSpPr>
            <a:spLocks noGrp="1" noRot="1" noChangeAspect="1"/>
          </p:cNvSpPr>
          <p:nvPr>
            <p:ph type="sldImg" idx="2"/>
          </p:nvPr>
        </p:nvSpPr>
        <p:spPr>
          <a:xfrm>
            <a:off x="639763" y="1162050"/>
            <a:ext cx="5578475" cy="31384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89590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85654481ad_0_639:notes"/>
          <p:cNvSpPr>
            <a:spLocks noGrp="1" noRot="1" noChangeAspect="1"/>
          </p:cNvSpPr>
          <p:nvPr>
            <p:ph type="sldImg" idx="2"/>
          </p:nvPr>
        </p:nvSpPr>
        <p:spPr>
          <a:xfrm>
            <a:off x="639763" y="1162050"/>
            <a:ext cx="5578475" cy="3138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85654481ad_0_639:notes"/>
          <p:cNvSpPr txBox="1">
            <a:spLocks noGrp="1"/>
          </p:cNvSpPr>
          <p:nvPr>
            <p:ph type="body" idx="1"/>
          </p:nvPr>
        </p:nvSpPr>
        <p:spPr>
          <a:xfrm>
            <a:off x="686421" y="4474033"/>
            <a:ext cx="5485200" cy="366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g85654481ad_0_639:notes"/>
          <p:cNvSpPr txBox="1">
            <a:spLocks noGrp="1"/>
          </p:cNvSpPr>
          <p:nvPr>
            <p:ph type="sldNum" idx="12"/>
          </p:nvPr>
        </p:nvSpPr>
        <p:spPr>
          <a:xfrm>
            <a:off x="3884027" y="8829822"/>
            <a:ext cx="2972400" cy="4665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lt-LT"/>
              <a:t>39</a:t>
            </a:fld>
            <a:endParaRPr/>
          </a:p>
        </p:txBody>
      </p:sp>
    </p:spTree>
    <p:extLst>
      <p:ext uri="{BB962C8B-B14F-4D97-AF65-F5344CB8AC3E}">
        <p14:creationId xmlns:p14="http://schemas.microsoft.com/office/powerpoint/2010/main" val="2978628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5654481ad_0_118:notes"/>
          <p:cNvSpPr>
            <a:spLocks noGrp="1" noRot="1" noChangeAspect="1"/>
          </p:cNvSpPr>
          <p:nvPr>
            <p:ph type="sldImg" idx="2"/>
          </p:nvPr>
        </p:nvSpPr>
        <p:spPr>
          <a:xfrm>
            <a:off x="639763" y="1162050"/>
            <a:ext cx="5578475" cy="3138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5654481ad_0_118:notes"/>
          <p:cNvSpPr txBox="1">
            <a:spLocks noGrp="1"/>
          </p:cNvSpPr>
          <p:nvPr>
            <p:ph type="body" idx="1"/>
          </p:nvPr>
        </p:nvSpPr>
        <p:spPr>
          <a:xfrm>
            <a:off x="686421" y="4474033"/>
            <a:ext cx="5485200" cy="366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g85654481ad_0_118:notes"/>
          <p:cNvSpPr txBox="1">
            <a:spLocks noGrp="1"/>
          </p:cNvSpPr>
          <p:nvPr>
            <p:ph type="sldNum" idx="12"/>
          </p:nvPr>
        </p:nvSpPr>
        <p:spPr>
          <a:xfrm>
            <a:off x="3884027" y="8829822"/>
            <a:ext cx="2972400" cy="4665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lt-LT"/>
              <a:t>20</a:t>
            </a:fld>
            <a:endParaRPr/>
          </a:p>
        </p:txBody>
      </p:sp>
    </p:spTree>
    <p:extLst>
      <p:ext uri="{BB962C8B-B14F-4D97-AF65-F5344CB8AC3E}">
        <p14:creationId xmlns:p14="http://schemas.microsoft.com/office/powerpoint/2010/main" val="2145576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txBox="1">
            <a:spLocks noGrp="1"/>
          </p:cNvSpPr>
          <p:nvPr>
            <p:ph type="body" idx="1"/>
          </p:nvPr>
        </p:nvSpPr>
        <p:spPr>
          <a:xfrm>
            <a:off x="686421" y="4474033"/>
            <a:ext cx="5485158" cy="366071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4:notes"/>
          <p:cNvSpPr>
            <a:spLocks noGrp="1" noRot="1" noChangeAspect="1"/>
          </p:cNvSpPr>
          <p:nvPr>
            <p:ph type="sldImg" idx="2"/>
          </p:nvPr>
        </p:nvSpPr>
        <p:spPr>
          <a:xfrm>
            <a:off x="639763" y="1162050"/>
            <a:ext cx="5578475" cy="31384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9951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85654481ad_0_27:notes"/>
          <p:cNvSpPr>
            <a:spLocks noGrp="1" noRot="1" noChangeAspect="1"/>
          </p:cNvSpPr>
          <p:nvPr>
            <p:ph type="sldImg" idx="2"/>
          </p:nvPr>
        </p:nvSpPr>
        <p:spPr>
          <a:xfrm>
            <a:off x="639763" y="1162050"/>
            <a:ext cx="5578475" cy="3138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85654481ad_0_27:notes"/>
          <p:cNvSpPr txBox="1">
            <a:spLocks noGrp="1"/>
          </p:cNvSpPr>
          <p:nvPr>
            <p:ph type="body" idx="1"/>
          </p:nvPr>
        </p:nvSpPr>
        <p:spPr>
          <a:xfrm>
            <a:off x="686421" y="4474033"/>
            <a:ext cx="5485200" cy="366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g85654481ad_0_27:notes"/>
          <p:cNvSpPr txBox="1">
            <a:spLocks noGrp="1"/>
          </p:cNvSpPr>
          <p:nvPr>
            <p:ph type="sldNum" idx="12"/>
          </p:nvPr>
        </p:nvSpPr>
        <p:spPr>
          <a:xfrm>
            <a:off x="3884027" y="8829822"/>
            <a:ext cx="2972400" cy="4665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lt-LT"/>
              <a:t>22</a:t>
            </a:fld>
            <a:endParaRPr/>
          </a:p>
        </p:txBody>
      </p:sp>
    </p:spTree>
    <p:extLst>
      <p:ext uri="{BB962C8B-B14F-4D97-AF65-F5344CB8AC3E}">
        <p14:creationId xmlns:p14="http://schemas.microsoft.com/office/powerpoint/2010/main" val="3378107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85654481ad_0_42:notes"/>
          <p:cNvSpPr>
            <a:spLocks noGrp="1" noRot="1" noChangeAspect="1"/>
          </p:cNvSpPr>
          <p:nvPr>
            <p:ph type="sldImg" idx="2"/>
          </p:nvPr>
        </p:nvSpPr>
        <p:spPr>
          <a:xfrm>
            <a:off x="639763" y="1162050"/>
            <a:ext cx="5578475" cy="3138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85654481ad_0_42:notes"/>
          <p:cNvSpPr txBox="1">
            <a:spLocks noGrp="1"/>
          </p:cNvSpPr>
          <p:nvPr>
            <p:ph type="body" idx="1"/>
          </p:nvPr>
        </p:nvSpPr>
        <p:spPr>
          <a:xfrm>
            <a:off x="686421" y="4474033"/>
            <a:ext cx="5485200" cy="366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g85654481ad_0_42:notes"/>
          <p:cNvSpPr txBox="1">
            <a:spLocks noGrp="1"/>
          </p:cNvSpPr>
          <p:nvPr>
            <p:ph type="sldNum" idx="12"/>
          </p:nvPr>
        </p:nvSpPr>
        <p:spPr>
          <a:xfrm>
            <a:off x="3884027" y="8829822"/>
            <a:ext cx="2972400" cy="4665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23</a:t>
            </a:fld>
            <a:endParaRPr/>
          </a:p>
        </p:txBody>
      </p:sp>
    </p:spTree>
    <p:extLst>
      <p:ext uri="{BB962C8B-B14F-4D97-AF65-F5344CB8AC3E}">
        <p14:creationId xmlns:p14="http://schemas.microsoft.com/office/powerpoint/2010/main" val="580765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85654481ad_0_50:notes"/>
          <p:cNvSpPr>
            <a:spLocks noGrp="1" noRot="1" noChangeAspect="1"/>
          </p:cNvSpPr>
          <p:nvPr>
            <p:ph type="sldImg" idx="2"/>
          </p:nvPr>
        </p:nvSpPr>
        <p:spPr>
          <a:xfrm>
            <a:off x="639763" y="1162050"/>
            <a:ext cx="5578475" cy="3138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85654481ad_0_50:notes"/>
          <p:cNvSpPr txBox="1">
            <a:spLocks noGrp="1"/>
          </p:cNvSpPr>
          <p:nvPr>
            <p:ph type="body" idx="1"/>
          </p:nvPr>
        </p:nvSpPr>
        <p:spPr>
          <a:xfrm>
            <a:off x="686421" y="4474033"/>
            <a:ext cx="5485200" cy="366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g85654481ad_0_50:notes"/>
          <p:cNvSpPr txBox="1">
            <a:spLocks noGrp="1"/>
          </p:cNvSpPr>
          <p:nvPr>
            <p:ph type="sldNum" idx="12"/>
          </p:nvPr>
        </p:nvSpPr>
        <p:spPr>
          <a:xfrm>
            <a:off x="3884027" y="8829822"/>
            <a:ext cx="2972400" cy="4665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24</a:t>
            </a:fld>
            <a:endParaRPr/>
          </a:p>
        </p:txBody>
      </p:sp>
    </p:spTree>
    <p:extLst>
      <p:ext uri="{BB962C8B-B14F-4D97-AF65-F5344CB8AC3E}">
        <p14:creationId xmlns:p14="http://schemas.microsoft.com/office/powerpoint/2010/main" val="2997376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85654481ad_0_105:notes"/>
          <p:cNvSpPr>
            <a:spLocks noGrp="1" noRot="1" noChangeAspect="1"/>
          </p:cNvSpPr>
          <p:nvPr>
            <p:ph type="sldImg" idx="2"/>
          </p:nvPr>
        </p:nvSpPr>
        <p:spPr>
          <a:xfrm>
            <a:off x="639763" y="1162050"/>
            <a:ext cx="5578475" cy="3138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85654481ad_0_105:notes"/>
          <p:cNvSpPr txBox="1">
            <a:spLocks noGrp="1"/>
          </p:cNvSpPr>
          <p:nvPr>
            <p:ph type="body" idx="1"/>
          </p:nvPr>
        </p:nvSpPr>
        <p:spPr>
          <a:xfrm>
            <a:off x="686421" y="4474033"/>
            <a:ext cx="5485200" cy="366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g85654481ad_0_105:notes"/>
          <p:cNvSpPr txBox="1">
            <a:spLocks noGrp="1"/>
          </p:cNvSpPr>
          <p:nvPr>
            <p:ph type="sldNum" idx="12"/>
          </p:nvPr>
        </p:nvSpPr>
        <p:spPr>
          <a:xfrm>
            <a:off x="3884027" y="8829822"/>
            <a:ext cx="2972400" cy="4665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25</a:t>
            </a:fld>
            <a:endParaRPr/>
          </a:p>
        </p:txBody>
      </p:sp>
    </p:spTree>
    <p:extLst>
      <p:ext uri="{BB962C8B-B14F-4D97-AF65-F5344CB8AC3E}">
        <p14:creationId xmlns:p14="http://schemas.microsoft.com/office/powerpoint/2010/main" val="683526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85654481ad_0_60:notes"/>
          <p:cNvSpPr>
            <a:spLocks noGrp="1" noRot="1" noChangeAspect="1"/>
          </p:cNvSpPr>
          <p:nvPr>
            <p:ph type="sldImg" idx="2"/>
          </p:nvPr>
        </p:nvSpPr>
        <p:spPr>
          <a:xfrm>
            <a:off x="639763" y="1162050"/>
            <a:ext cx="5578475" cy="3138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85654481ad_0_60:notes"/>
          <p:cNvSpPr txBox="1">
            <a:spLocks noGrp="1"/>
          </p:cNvSpPr>
          <p:nvPr>
            <p:ph type="body" idx="1"/>
          </p:nvPr>
        </p:nvSpPr>
        <p:spPr>
          <a:xfrm>
            <a:off x="686421" y="4474033"/>
            <a:ext cx="5485200" cy="366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g85654481ad_0_60:notes"/>
          <p:cNvSpPr txBox="1">
            <a:spLocks noGrp="1"/>
          </p:cNvSpPr>
          <p:nvPr>
            <p:ph type="sldNum" idx="12"/>
          </p:nvPr>
        </p:nvSpPr>
        <p:spPr>
          <a:xfrm>
            <a:off x="3884027" y="8829822"/>
            <a:ext cx="2972400" cy="4665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lt-LT"/>
              <a:t>26</a:t>
            </a:fld>
            <a:endParaRPr/>
          </a:p>
        </p:txBody>
      </p:sp>
    </p:spTree>
    <p:extLst>
      <p:ext uri="{BB962C8B-B14F-4D97-AF65-F5344CB8AC3E}">
        <p14:creationId xmlns:p14="http://schemas.microsoft.com/office/powerpoint/2010/main" val="3468734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4530"/>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rgbClr val="3F3F3F"/>
              </a:buClr>
              <a:buSzPts val="2400"/>
              <a:buNone/>
              <a:defRPr sz="2400">
                <a:solidFill>
                  <a:srgbClr val="3F3F3F"/>
                </a:solidFill>
              </a:defRPr>
            </a:lvl1pPr>
            <a:lvl2pPr lvl="1" algn="ctr">
              <a:lnSpc>
                <a:spcPct val="90000"/>
              </a:lnSpc>
              <a:spcBef>
                <a:spcPts val="500"/>
              </a:spcBef>
              <a:spcAft>
                <a:spcPts val="0"/>
              </a:spcAft>
              <a:buClr>
                <a:schemeClr val="dk1"/>
              </a:buClr>
              <a:buSzPts val="2800"/>
              <a:buNone/>
              <a:defRPr sz="2800"/>
            </a:lvl2pPr>
            <a:lvl3pPr lvl="2" algn="ctr">
              <a:lnSpc>
                <a:spcPct val="90000"/>
              </a:lnSpc>
              <a:spcBef>
                <a:spcPts val="500"/>
              </a:spcBef>
              <a:spcAft>
                <a:spcPts val="0"/>
              </a:spcAft>
              <a:buClr>
                <a:schemeClr val="dk1"/>
              </a:buClr>
              <a:buSzPts val="2400"/>
              <a:buNone/>
              <a:defRPr sz="2400"/>
            </a:lvl3pPr>
            <a:lvl4pPr lvl="3" algn="ctr">
              <a:lnSpc>
                <a:spcPct val="90000"/>
              </a:lnSpc>
              <a:spcBef>
                <a:spcPts val="500"/>
              </a:spcBef>
              <a:spcAft>
                <a:spcPts val="0"/>
              </a:spcAft>
              <a:buClr>
                <a:schemeClr val="dk1"/>
              </a:buClr>
              <a:buSzPts val="2000"/>
              <a:buNone/>
              <a:defRPr sz="2000"/>
            </a:lvl4pPr>
            <a:lvl5pPr lvl="4" algn="ctr">
              <a:lnSpc>
                <a:spcPct val="90000"/>
              </a:lnSpc>
              <a:spcBef>
                <a:spcPts val="500"/>
              </a:spcBef>
              <a:spcAft>
                <a:spcPts val="0"/>
              </a:spcAft>
              <a:buClr>
                <a:schemeClr val="dk1"/>
              </a:buClr>
              <a:buSzPts val="2000"/>
              <a:buNone/>
              <a:defRPr sz="2000"/>
            </a:lvl5pPr>
            <a:lvl6pPr lvl="5" algn="ctr">
              <a:spcBef>
                <a:spcPts val="400"/>
              </a:spcBef>
              <a:spcAft>
                <a:spcPts val="0"/>
              </a:spcAft>
              <a:buClr>
                <a:schemeClr val="dk1"/>
              </a:buClr>
              <a:buSzPts val="2000"/>
              <a:buNone/>
              <a:defRPr sz="2000"/>
            </a:lvl6pPr>
            <a:lvl7pPr lvl="6" algn="ctr">
              <a:spcBef>
                <a:spcPts val="400"/>
              </a:spcBef>
              <a:spcAft>
                <a:spcPts val="0"/>
              </a:spcAft>
              <a:buClr>
                <a:schemeClr val="dk1"/>
              </a:buClr>
              <a:buSzPts val="2000"/>
              <a:buNone/>
              <a:defRPr sz="2000"/>
            </a:lvl7pPr>
            <a:lvl8pPr lvl="7" algn="ctr">
              <a:spcBef>
                <a:spcPts val="400"/>
              </a:spcBef>
              <a:spcAft>
                <a:spcPts val="0"/>
              </a:spcAft>
              <a:buClr>
                <a:schemeClr val="dk1"/>
              </a:buClr>
              <a:buSzPts val="2000"/>
              <a:buNone/>
              <a:defRPr sz="2000"/>
            </a:lvl8pPr>
            <a:lvl9pPr lvl="8" algn="ctr">
              <a:spcBef>
                <a:spcPts val="400"/>
              </a:spcBef>
              <a:spcAft>
                <a:spcPts val="0"/>
              </a:spcAft>
              <a:buClr>
                <a:schemeClr val="dk1"/>
              </a:buClr>
              <a:buSzPts val="2000"/>
              <a:buNone/>
              <a:defRPr sz="20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7527"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45127" y="365760"/>
            <a:ext cx="105156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7259" y="-1253331"/>
            <a:ext cx="4351337"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7527"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1831"/>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2" y="-600869"/>
            <a:ext cx="5811837"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7527"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45127" y="365760"/>
            <a:ext cx="105156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45127" y="1828800"/>
            <a:ext cx="10515600" cy="4351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7527"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12423"/>
            <a:ext cx="10515600" cy="2851208"/>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1850" y="455263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3F3F3F"/>
              </a:buClr>
              <a:buSzPts val="2400"/>
              <a:buNone/>
              <a:defRPr sz="2400">
                <a:solidFill>
                  <a:srgbClr val="3F3F3F"/>
                </a:solidFill>
              </a:defRPr>
            </a:lvl1pPr>
            <a:lvl2pPr marL="914400" lvl="1" indent="-228600" algn="l">
              <a:lnSpc>
                <a:spcPct val="90000"/>
              </a:lnSpc>
              <a:spcBef>
                <a:spcPts val="500"/>
              </a:spcBef>
              <a:spcAft>
                <a:spcPts val="0"/>
              </a:spcAft>
              <a:buClr>
                <a:srgbClr val="888888"/>
              </a:buClr>
              <a:buSzPts val="1800"/>
              <a:buNone/>
              <a:defRPr sz="1800">
                <a:solidFill>
                  <a:srgbClr val="888888"/>
                </a:solidFill>
              </a:defRPr>
            </a:lvl2pPr>
            <a:lvl3pPr marL="1371600" lvl="2" indent="-228600" algn="l">
              <a:lnSpc>
                <a:spcPct val="90000"/>
              </a:lnSpc>
              <a:spcBef>
                <a:spcPts val="500"/>
              </a:spcBef>
              <a:spcAft>
                <a:spcPts val="0"/>
              </a:spcAft>
              <a:buClr>
                <a:srgbClr val="888888"/>
              </a:buClr>
              <a:buSzPts val="1600"/>
              <a:buNone/>
              <a:defRPr sz="1600">
                <a:solidFill>
                  <a:srgbClr val="888888"/>
                </a:solidFill>
              </a:defRPr>
            </a:lvl3pPr>
            <a:lvl4pPr marL="1828800" lvl="3" indent="-228600" algn="l">
              <a:lnSpc>
                <a:spcPct val="90000"/>
              </a:lnSpc>
              <a:spcBef>
                <a:spcPts val="500"/>
              </a:spcBef>
              <a:spcAft>
                <a:spcPts val="0"/>
              </a:spcAft>
              <a:buClr>
                <a:srgbClr val="888888"/>
              </a:buClr>
              <a:buSzPts val="1400"/>
              <a:buNone/>
              <a:defRPr sz="1400">
                <a:solidFill>
                  <a:srgbClr val="888888"/>
                </a:solidFill>
              </a:defRPr>
            </a:lvl4pPr>
            <a:lvl5pPr marL="2286000" lvl="4" indent="-228600" algn="l">
              <a:lnSpc>
                <a:spcPct val="90000"/>
              </a:lnSpc>
              <a:spcBef>
                <a:spcPts val="50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617527"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45127" y="365760"/>
            <a:ext cx="105156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45127" y="1828800"/>
            <a:ext cx="5181600" cy="4351337"/>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6172200" y="1828800"/>
            <a:ext cx="5181600" cy="4351337"/>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7527"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0"/>
        <p:cNvGrpSpPr/>
        <p:nvPr/>
      </p:nvGrpSpPr>
      <p:grpSpPr>
        <a:xfrm>
          <a:off x="0" y="0"/>
          <a:ext cx="0" cy="0"/>
          <a:chOff x="0" y="0"/>
          <a:chExt cx="0" cy="0"/>
        </a:xfrm>
      </p:grpSpPr>
      <p:sp>
        <p:nvSpPr>
          <p:cNvPr id="41" name="Google Shape;41;p6"/>
          <p:cNvSpPr txBox="1">
            <a:spLocks noGrp="1"/>
          </p:cNvSpPr>
          <p:nvPr>
            <p:ph type="body" idx="1"/>
          </p:nvPr>
        </p:nvSpPr>
        <p:spPr>
          <a:xfrm>
            <a:off x="845127" y="1681850"/>
            <a:ext cx="5156200" cy="825699"/>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2" name="Google Shape;42;p6"/>
          <p:cNvSpPr txBox="1">
            <a:spLocks noGrp="1"/>
          </p:cNvSpPr>
          <p:nvPr>
            <p:ph type="body" idx="2"/>
          </p:nvPr>
        </p:nvSpPr>
        <p:spPr>
          <a:xfrm>
            <a:off x="845127" y="2507550"/>
            <a:ext cx="5156200" cy="36805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3" name="Google Shape;43;p6"/>
          <p:cNvSpPr txBox="1">
            <a:spLocks noGrp="1"/>
          </p:cNvSpPr>
          <p:nvPr>
            <p:ph type="body" idx="3"/>
          </p:nvPr>
        </p:nvSpPr>
        <p:spPr>
          <a:xfrm>
            <a:off x="6172200" y="1681851"/>
            <a:ext cx="5181601" cy="825698"/>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4" name="Google Shape;44;p6"/>
          <p:cNvSpPr txBox="1">
            <a:spLocks noGrp="1"/>
          </p:cNvSpPr>
          <p:nvPr>
            <p:ph type="body" idx="4"/>
          </p:nvPr>
        </p:nvSpPr>
        <p:spPr>
          <a:xfrm>
            <a:off x="6172200" y="2507550"/>
            <a:ext cx="5181601" cy="36805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5" name="Google Shape;45;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sldNum" idx="12"/>
          </p:nvPr>
        </p:nvSpPr>
        <p:spPr>
          <a:xfrm>
            <a:off x="8617527"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
        <p:nvSpPr>
          <p:cNvPr id="48" name="Google Shape;48;p6"/>
          <p:cNvSpPr txBox="1">
            <a:spLocks noGrp="1"/>
          </p:cNvSpPr>
          <p:nvPr>
            <p:ph type="title"/>
          </p:nvPr>
        </p:nvSpPr>
        <p:spPr>
          <a:xfrm>
            <a:off x="845127" y="365760"/>
            <a:ext cx="105156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9"/>
        <p:cNvGrpSpPr/>
        <p:nvPr/>
      </p:nvGrpSpPr>
      <p:grpSpPr>
        <a:xfrm>
          <a:off x="0" y="0"/>
          <a:ext cx="0" cy="0"/>
          <a:chOff x="0" y="0"/>
          <a:chExt cx="0" cy="0"/>
        </a:xfrm>
      </p:grpSpPr>
      <p:sp>
        <p:nvSpPr>
          <p:cNvPr id="50" name="Google Shape;5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8617527"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
        <p:nvSpPr>
          <p:cNvPr id="53" name="Google Shape;53;p7"/>
          <p:cNvSpPr txBox="1">
            <a:spLocks noGrp="1"/>
          </p:cNvSpPr>
          <p:nvPr>
            <p:ph type="title"/>
          </p:nvPr>
        </p:nvSpPr>
        <p:spPr>
          <a:xfrm>
            <a:off x="845127" y="365760"/>
            <a:ext cx="105156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7527"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41248" y="457200"/>
            <a:ext cx="3931920" cy="160019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1600" y="990600"/>
            <a:ext cx="6172200" cy="4876800"/>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41248" y="2057399"/>
            <a:ext cx="3931920" cy="381000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900"/>
              <a:buNone/>
              <a:defRPr sz="900"/>
            </a:lvl4pPr>
            <a:lvl5pPr marL="2286000" lvl="4" indent="-228600" algn="l">
              <a:lnSpc>
                <a:spcPct val="90000"/>
              </a:lnSpc>
              <a:spcBef>
                <a:spcPts val="50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7527"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41248" y="457200"/>
            <a:ext cx="3931920"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1600" y="990600"/>
            <a:ext cx="6172200" cy="48768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Noto Sans Symbols"/>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Noto Sans Symbols"/>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Noto Sans Symbols"/>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Noto Sans Symbols"/>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Noto Sans Symbols"/>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Noto Sans Symbols"/>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Noto Sans Symbols"/>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Noto Sans Symbols"/>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Noto Sans Symbols"/>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841248" y="2057400"/>
            <a:ext cx="3931920" cy="3810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900"/>
              <a:buNone/>
              <a:defRPr sz="900"/>
            </a:lvl4pPr>
            <a:lvl5pPr marL="2286000" lvl="4" indent="-228600" algn="l">
              <a:lnSpc>
                <a:spcPct val="90000"/>
              </a:lnSpc>
              <a:spcBef>
                <a:spcPts val="50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7527"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45127" y="365760"/>
            <a:ext cx="10515600" cy="132556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45127" y="1828800"/>
            <a:ext cx="10515600" cy="43513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00" b="0" i="0" u="none" strike="noStrike" cap="none">
                <a:solidFill>
                  <a:srgbClr val="59595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100" b="0" i="0" u="none" strike="noStrike" cap="none">
                <a:solidFill>
                  <a:srgbClr val="59595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7527"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0" i="0" u="none" strike="noStrike" cap="none">
                <a:solidFill>
                  <a:srgbClr val="888888"/>
                </a:solidFill>
                <a:latin typeface="Calibri"/>
                <a:ea typeface="Calibri"/>
                <a:cs typeface="Calibri"/>
                <a:sym typeface="Calibri"/>
              </a:defRPr>
            </a:lvl1pPr>
            <a:lvl2pPr marL="0" marR="0" lvl="1" indent="0" algn="r" rtl="0">
              <a:spcBef>
                <a:spcPts val="0"/>
              </a:spcBef>
              <a:buNone/>
              <a:defRPr sz="1100" b="0" i="0" u="none" strike="noStrike" cap="none">
                <a:solidFill>
                  <a:srgbClr val="888888"/>
                </a:solidFill>
                <a:latin typeface="Calibri"/>
                <a:ea typeface="Calibri"/>
                <a:cs typeface="Calibri"/>
                <a:sym typeface="Calibri"/>
              </a:defRPr>
            </a:lvl2pPr>
            <a:lvl3pPr marL="0" marR="0" lvl="2" indent="0" algn="r" rtl="0">
              <a:spcBef>
                <a:spcPts val="0"/>
              </a:spcBef>
              <a:buNone/>
              <a:defRPr sz="1100" b="0" i="0" u="none" strike="noStrike" cap="none">
                <a:solidFill>
                  <a:srgbClr val="888888"/>
                </a:solidFill>
                <a:latin typeface="Calibri"/>
                <a:ea typeface="Calibri"/>
                <a:cs typeface="Calibri"/>
                <a:sym typeface="Calibri"/>
              </a:defRPr>
            </a:lvl3pPr>
            <a:lvl4pPr marL="0" marR="0" lvl="3" indent="0" algn="r" rtl="0">
              <a:spcBef>
                <a:spcPts val="0"/>
              </a:spcBef>
              <a:buNone/>
              <a:defRPr sz="1100" b="0" i="0" u="none" strike="noStrike" cap="none">
                <a:solidFill>
                  <a:srgbClr val="888888"/>
                </a:solidFill>
                <a:latin typeface="Calibri"/>
                <a:ea typeface="Calibri"/>
                <a:cs typeface="Calibri"/>
                <a:sym typeface="Calibri"/>
              </a:defRPr>
            </a:lvl4pPr>
            <a:lvl5pPr marL="0" marR="0" lvl="4" indent="0" algn="r" rtl="0">
              <a:spcBef>
                <a:spcPts val="0"/>
              </a:spcBef>
              <a:buNone/>
              <a:defRPr sz="1100" b="0" i="0" u="none" strike="noStrike" cap="none">
                <a:solidFill>
                  <a:srgbClr val="888888"/>
                </a:solidFill>
                <a:latin typeface="Calibri"/>
                <a:ea typeface="Calibri"/>
                <a:cs typeface="Calibri"/>
                <a:sym typeface="Calibri"/>
              </a:defRPr>
            </a:lvl5pPr>
            <a:lvl6pPr marL="0" marR="0" lvl="5" indent="0" algn="r" rtl="0">
              <a:spcBef>
                <a:spcPts val="0"/>
              </a:spcBef>
              <a:buNone/>
              <a:defRPr sz="1100" b="0" i="0" u="none" strike="noStrike" cap="none">
                <a:solidFill>
                  <a:srgbClr val="888888"/>
                </a:solidFill>
                <a:latin typeface="Calibri"/>
                <a:ea typeface="Calibri"/>
                <a:cs typeface="Calibri"/>
                <a:sym typeface="Calibri"/>
              </a:defRPr>
            </a:lvl6pPr>
            <a:lvl7pPr marL="0" marR="0" lvl="6" indent="0" algn="r" rtl="0">
              <a:spcBef>
                <a:spcPts val="0"/>
              </a:spcBef>
              <a:buNone/>
              <a:defRPr sz="1100" b="0" i="0" u="none" strike="noStrike" cap="none">
                <a:solidFill>
                  <a:srgbClr val="888888"/>
                </a:solidFill>
                <a:latin typeface="Calibri"/>
                <a:ea typeface="Calibri"/>
                <a:cs typeface="Calibri"/>
                <a:sym typeface="Calibri"/>
              </a:defRPr>
            </a:lvl7pPr>
            <a:lvl8pPr marL="0" marR="0" lvl="7" indent="0" algn="r" rtl="0">
              <a:spcBef>
                <a:spcPts val="0"/>
              </a:spcBef>
              <a:buNone/>
              <a:defRPr sz="1100" b="0" i="0" u="none" strike="noStrike" cap="none">
                <a:solidFill>
                  <a:srgbClr val="888888"/>
                </a:solidFill>
                <a:latin typeface="Calibri"/>
                <a:ea typeface="Calibri"/>
                <a:cs typeface="Calibri"/>
                <a:sym typeface="Calibri"/>
              </a:defRPr>
            </a:lvl8pPr>
            <a:lvl9pPr marL="0" marR="0" lvl="8" indent="0" algn="r" rtl="0">
              <a:spcBef>
                <a:spcPts val="0"/>
              </a:spcBef>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a:spLocks noGrp="1"/>
          </p:cNvSpPr>
          <p:nvPr>
            <p:ph type="ctrTitle"/>
          </p:nvPr>
        </p:nvSpPr>
        <p:spPr>
          <a:xfrm>
            <a:off x="546717" y="2611528"/>
            <a:ext cx="11460738" cy="1620837"/>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3000"/>
              <a:buFont typeface="Calibri"/>
              <a:buNone/>
            </a:pPr>
            <a:r>
              <a:rPr lang="lt-LT" sz="3000" b="1" dirty="0"/>
              <a:t>GIMNAZIJOS VEIKLOS KOKYBĖS ĮSIVERTINIMO ATASKAITA</a:t>
            </a:r>
            <a:r>
              <a:rPr lang="lt-LT" sz="3000" dirty="0"/>
              <a:t/>
            </a:r>
            <a:br>
              <a:rPr lang="lt-LT" sz="3000" dirty="0"/>
            </a:br>
            <a:r>
              <a:rPr lang="lt-LT" sz="3000" b="1" dirty="0"/>
              <a:t>„Gimnazijos veiklos kokybės tyrimas: stipriosios ir tobulintinos sritys“</a:t>
            </a:r>
            <a:r>
              <a:rPr lang="lt-LT" sz="3000" dirty="0"/>
              <a:t/>
            </a:r>
            <a:br>
              <a:rPr lang="lt-LT" sz="3000" dirty="0"/>
            </a:br>
            <a:r>
              <a:rPr lang="lt-LT" sz="3000" b="1" dirty="0"/>
              <a:t>2019–2020 m. m.</a:t>
            </a:r>
            <a:r>
              <a:rPr lang="lt-LT" sz="2800" dirty="0"/>
              <a:t/>
            </a:r>
            <a:br>
              <a:rPr lang="lt-LT" sz="2800" dirty="0"/>
            </a:br>
            <a:endParaRPr sz="2800" dirty="0"/>
          </a:p>
        </p:txBody>
      </p:sp>
      <p:sp>
        <p:nvSpPr>
          <p:cNvPr id="89" name="Google Shape;89;p13"/>
          <p:cNvSpPr txBox="1">
            <a:spLocks noGrp="1"/>
          </p:cNvSpPr>
          <p:nvPr>
            <p:ph type="subTitle" idx="1"/>
          </p:nvPr>
        </p:nvSpPr>
        <p:spPr>
          <a:xfrm>
            <a:off x="1161826" y="630199"/>
            <a:ext cx="9144000" cy="98701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3F3F3F"/>
              </a:buClr>
              <a:buSzPts val="2400"/>
              <a:buNone/>
            </a:pPr>
            <a:endParaRPr lang="lt-LT" b="1" dirty="0" smtClean="0"/>
          </a:p>
          <a:p>
            <a:pPr marL="0" lvl="0" indent="0" algn="ctr" rtl="0">
              <a:lnSpc>
                <a:spcPct val="90000"/>
              </a:lnSpc>
              <a:spcBef>
                <a:spcPts val="0"/>
              </a:spcBef>
              <a:spcAft>
                <a:spcPts val="0"/>
              </a:spcAft>
              <a:buClr>
                <a:srgbClr val="3F3F3F"/>
              </a:buClr>
              <a:buSzPts val="2400"/>
              <a:buNone/>
            </a:pPr>
            <a:r>
              <a:rPr lang="lt-LT" b="1" dirty="0" smtClean="0"/>
              <a:t>VILNIAUS </a:t>
            </a:r>
            <a:r>
              <a:rPr lang="lt-LT" b="1" dirty="0"/>
              <a:t>VYTAUTO DIDŽIOJO GIMNAZIJA</a:t>
            </a:r>
            <a:endParaRPr b="1" dirty="0"/>
          </a:p>
        </p:txBody>
      </p:sp>
      <p:sp>
        <p:nvSpPr>
          <p:cNvPr id="90" name="Google Shape;90;p13"/>
          <p:cNvSpPr txBox="1"/>
          <p:nvPr/>
        </p:nvSpPr>
        <p:spPr>
          <a:xfrm>
            <a:off x="5325035" y="5905948"/>
            <a:ext cx="1904103"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lt-LT" sz="2000" b="0" i="0" u="none" strike="noStrike" cap="none">
                <a:solidFill>
                  <a:schemeClr val="dk1"/>
                </a:solidFill>
                <a:latin typeface="Calibri"/>
                <a:ea typeface="Calibri"/>
                <a:cs typeface="Calibri"/>
                <a:sym typeface="Calibri"/>
              </a:rPr>
              <a:t>2020-0</a:t>
            </a:r>
            <a:r>
              <a:rPr lang="lt-LT" sz="2000">
                <a:solidFill>
                  <a:schemeClr val="dk1"/>
                </a:solidFill>
                <a:latin typeface="Calibri"/>
                <a:ea typeface="Calibri"/>
                <a:cs typeface="Calibri"/>
                <a:sym typeface="Calibri"/>
              </a:rPr>
              <a:t>5</a:t>
            </a:r>
            <a:r>
              <a:rPr lang="lt-LT" sz="2000" b="0" i="0" u="none" strike="noStrike" cap="none">
                <a:solidFill>
                  <a:schemeClr val="dk1"/>
                </a:solidFill>
                <a:latin typeface="Calibri"/>
                <a:ea typeface="Calibri"/>
                <a:cs typeface="Calibri"/>
                <a:sym typeface="Calibri"/>
              </a:rPr>
              <a:t>-</a:t>
            </a:r>
            <a:r>
              <a:rPr lang="lt-LT" sz="2000">
                <a:solidFill>
                  <a:schemeClr val="dk1"/>
                </a:solidFill>
                <a:latin typeface="Calibri"/>
                <a:ea typeface="Calibri"/>
                <a:cs typeface="Calibri"/>
                <a:sym typeface="Calibri"/>
              </a:rPr>
              <a:t>18</a:t>
            </a:r>
            <a:endParaRPr sz="20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p:cNvPicPr>
            <a:picLocks noChangeAspect="1"/>
          </p:cNvPicPr>
          <p:nvPr/>
        </p:nvPicPr>
        <p:blipFill>
          <a:blip r:embed="rId2"/>
          <a:stretch>
            <a:fillRect/>
          </a:stretch>
        </p:blipFill>
        <p:spPr>
          <a:xfrm>
            <a:off x="1390381" y="182658"/>
            <a:ext cx="10289062" cy="6675342"/>
          </a:xfrm>
          <a:prstGeom prst="rect">
            <a:avLst/>
          </a:prstGeom>
        </p:spPr>
      </p:pic>
    </p:spTree>
    <p:extLst>
      <p:ext uri="{BB962C8B-B14F-4D97-AF65-F5344CB8AC3E}">
        <p14:creationId xmlns:p14="http://schemas.microsoft.com/office/powerpoint/2010/main" val="2958947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p:cNvPicPr>
            <a:picLocks noChangeAspect="1"/>
          </p:cNvPicPr>
          <p:nvPr/>
        </p:nvPicPr>
        <p:blipFill>
          <a:blip r:embed="rId2"/>
          <a:stretch>
            <a:fillRect/>
          </a:stretch>
        </p:blipFill>
        <p:spPr>
          <a:xfrm>
            <a:off x="1358061" y="0"/>
            <a:ext cx="9475877" cy="6858000"/>
          </a:xfrm>
          <a:prstGeom prst="rect">
            <a:avLst/>
          </a:prstGeom>
        </p:spPr>
      </p:pic>
    </p:spTree>
    <p:extLst>
      <p:ext uri="{BB962C8B-B14F-4D97-AF65-F5344CB8AC3E}">
        <p14:creationId xmlns:p14="http://schemas.microsoft.com/office/powerpoint/2010/main" val="2431703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p:cNvPicPr>
            <a:picLocks noChangeAspect="1"/>
          </p:cNvPicPr>
          <p:nvPr/>
        </p:nvPicPr>
        <p:blipFill>
          <a:blip r:embed="rId2"/>
          <a:stretch>
            <a:fillRect/>
          </a:stretch>
        </p:blipFill>
        <p:spPr>
          <a:xfrm>
            <a:off x="1344334" y="565482"/>
            <a:ext cx="9503332" cy="5727035"/>
          </a:xfrm>
          <a:prstGeom prst="rect">
            <a:avLst/>
          </a:prstGeom>
        </p:spPr>
      </p:pic>
    </p:spTree>
    <p:extLst>
      <p:ext uri="{BB962C8B-B14F-4D97-AF65-F5344CB8AC3E}">
        <p14:creationId xmlns:p14="http://schemas.microsoft.com/office/powerpoint/2010/main" val="1536303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p:cNvPicPr>
            <a:picLocks noChangeAspect="1"/>
          </p:cNvPicPr>
          <p:nvPr/>
        </p:nvPicPr>
        <p:blipFill>
          <a:blip r:embed="rId2"/>
          <a:stretch>
            <a:fillRect/>
          </a:stretch>
        </p:blipFill>
        <p:spPr>
          <a:xfrm>
            <a:off x="1435012" y="630702"/>
            <a:ext cx="9321976" cy="5596596"/>
          </a:xfrm>
          <a:prstGeom prst="rect">
            <a:avLst/>
          </a:prstGeom>
        </p:spPr>
      </p:pic>
    </p:spTree>
    <p:extLst>
      <p:ext uri="{BB962C8B-B14F-4D97-AF65-F5344CB8AC3E}">
        <p14:creationId xmlns:p14="http://schemas.microsoft.com/office/powerpoint/2010/main" val="3705339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p:cNvPicPr>
            <a:picLocks noChangeAspect="1"/>
          </p:cNvPicPr>
          <p:nvPr/>
        </p:nvPicPr>
        <p:blipFill>
          <a:blip r:embed="rId2"/>
          <a:stretch>
            <a:fillRect/>
          </a:stretch>
        </p:blipFill>
        <p:spPr>
          <a:xfrm>
            <a:off x="1441147" y="0"/>
            <a:ext cx="9309706" cy="6858000"/>
          </a:xfrm>
          <a:prstGeom prst="rect">
            <a:avLst/>
          </a:prstGeom>
        </p:spPr>
      </p:pic>
    </p:spTree>
    <p:extLst>
      <p:ext uri="{BB962C8B-B14F-4D97-AF65-F5344CB8AC3E}">
        <p14:creationId xmlns:p14="http://schemas.microsoft.com/office/powerpoint/2010/main" val="714082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p:cNvPicPr>
            <a:picLocks noChangeAspect="1"/>
          </p:cNvPicPr>
          <p:nvPr/>
        </p:nvPicPr>
        <p:blipFill>
          <a:blip r:embed="rId2"/>
          <a:stretch>
            <a:fillRect/>
          </a:stretch>
        </p:blipFill>
        <p:spPr>
          <a:xfrm>
            <a:off x="1839418" y="0"/>
            <a:ext cx="8513164" cy="6858000"/>
          </a:xfrm>
          <a:prstGeom prst="rect">
            <a:avLst/>
          </a:prstGeom>
        </p:spPr>
      </p:pic>
    </p:spTree>
    <p:extLst>
      <p:ext uri="{BB962C8B-B14F-4D97-AF65-F5344CB8AC3E}">
        <p14:creationId xmlns:p14="http://schemas.microsoft.com/office/powerpoint/2010/main" val="1612965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p:cNvPicPr>
            <a:picLocks noChangeAspect="1"/>
          </p:cNvPicPr>
          <p:nvPr/>
        </p:nvPicPr>
        <p:blipFill>
          <a:blip r:embed="rId2"/>
          <a:stretch>
            <a:fillRect/>
          </a:stretch>
        </p:blipFill>
        <p:spPr>
          <a:xfrm>
            <a:off x="1681782" y="164592"/>
            <a:ext cx="8828436" cy="6693408"/>
          </a:xfrm>
          <a:prstGeom prst="rect">
            <a:avLst/>
          </a:prstGeom>
        </p:spPr>
      </p:pic>
    </p:spTree>
    <p:extLst>
      <p:ext uri="{BB962C8B-B14F-4D97-AF65-F5344CB8AC3E}">
        <p14:creationId xmlns:p14="http://schemas.microsoft.com/office/powerpoint/2010/main" val="650868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p:cNvPicPr>
            <a:picLocks noChangeAspect="1"/>
          </p:cNvPicPr>
          <p:nvPr/>
        </p:nvPicPr>
        <p:blipFill>
          <a:blip r:embed="rId2"/>
          <a:stretch>
            <a:fillRect/>
          </a:stretch>
        </p:blipFill>
        <p:spPr>
          <a:xfrm>
            <a:off x="1669172" y="182880"/>
            <a:ext cx="8853656" cy="6675120"/>
          </a:xfrm>
          <a:prstGeom prst="rect">
            <a:avLst/>
          </a:prstGeom>
        </p:spPr>
      </p:pic>
    </p:spTree>
    <p:extLst>
      <p:ext uri="{BB962C8B-B14F-4D97-AF65-F5344CB8AC3E}">
        <p14:creationId xmlns:p14="http://schemas.microsoft.com/office/powerpoint/2010/main" val="3439564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p:cNvPicPr>
            <a:picLocks noChangeAspect="1"/>
          </p:cNvPicPr>
          <p:nvPr/>
        </p:nvPicPr>
        <p:blipFill>
          <a:blip r:embed="rId2"/>
          <a:stretch>
            <a:fillRect/>
          </a:stretch>
        </p:blipFill>
        <p:spPr>
          <a:xfrm>
            <a:off x="1073913" y="548640"/>
            <a:ext cx="9661143" cy="6289365"/>
          </a:xfrm>
          <a:prstGeom prst="rect">
            <a:avLst/>
          </a:prstGeom>
        </p:spPr>
      </p:pic>
    </p:spTree>
    <p:extLst>
      <p:ext uri="{BB962C8B-B14F-4D97-AF65-F5344CB8AC3E}">
        <p14:creationId xmlns:p14="http://schemas.microsoft.com/office/powerpoint/2010/main" val="3912352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p:cNvPicPr>
            <a:picLocks noChangeAspect="1"/>
          </p:cNvPicPr>
          <p:nvPr/>
        </p:nvPicPr>
        <p:blipFill>
          <a:blip r:embed="rId2"/>
          <a:stretch>
            <a:fillRect/>
          </a:stretch>
        </p:blipFill>
        <p:spPr>
          <a:xfrm>
            <a:off x="1362456" y="256614"/>
            <a:ext cx="8942831" cy="6765978"/>
          </a:xfrm>
          <a:prstGeom prst="rect">
            <a:avLst/>
          </a:prstGeom>
        </p:spPr>
      </p:pic>
    </p:spTree>
    <p:extLst>
      <p:ext uri="{BB962C8B-B14F-4D97-AF65-F5344CB8AC3E}">
        <p14:creationId xmlns:p14="http://schemas.microsoft.com/office/powerpoint/2010/main" val="3709050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tačiakampis 2"/>
          <p:cNvSpPr/>
          <p:nvPr/>
        </p:nvSpPr>
        <p:spPr>
          <a:xfrm>
            <a:off x="708877" y="1997316"/>
            <a:ext cx="10618361" cy="1569660"/>
          </a:xfrm>
          <a:prstGeom prst="rect">
            <a:avLst/>
          </a:prstGeom>
        </p:spPr>
        <p:txBody>
          <a:bodyPr wrap="square">
            <a:spAutoFit/>
          </a:bodyPr>
          <a:lstStyle/>
          <a:p>
            <a:r>
              <a:rPr lang="lt-LT" sz="3200" dirty="0" smtClean="0"/>
              <a:t>Tyrime dalyvavo: 45 mokytojai, 345 </a:t>
            </a:r>
            <a:r>
              <a:rPr lang="lt-LT" sz="3200" dirty="0"/>
              <a:t>mokiniai, 249 tėvai</a:t>
            </a:r>
          </a:p>
          <a:p>
            <a:r>
              <a:rPr lang="lt-LT" sz="3200" dirty="0" smtClean="0"/>
              <a:t> </a:t>
            </a:r>
          </a:p>
          <a:p>
            <a:pPr lvl="1"/>
            <a:endParaRPr lang="lt-LT" sz="3200" dirty="0"/>
          </a:p>
        </p:txBody>
      </p:sp>
      <p:sp>
        <p:nvSpPr>
          <p:cNvPr id="4" name="Stačiakampis 3"/>
          <p:cNvSpPr/>
          <p:nvPr/>
        </p:nvSpPr>
        <p:spPr>
          <a:xfrm>
            <a:off x="665335" y="381825"/>
            <a:ext cx="9975668" cy="1077218"/>
          </a:xfrm>
          <a:prstGeom prst="rect">
            <a:avLst/>
          </a:prstGeom>
        </p:spPr>
        <p:txBody>
          <a:bodyPr wrap="square">
            <a:spAutoFit/>
          </a:bodyPr>
          <a:lstStyle/>
          <a:p>
            <a:r>
              <a:rPr lang="lt-LT" sz="3200" dirty="0">
                <a:latin typeface="Liberation Sans" panose="020B0604020202020204" pitchFamily="34" charset="0"/>
              </a:rPr>
              <a:t>Tyrimo tikslas: </a:t>
            </a:r>
            <a:r>
              <a:rPr lang="lt-LT" sz="3200" b="1" dirty="0">
                <a:latin typeface="Liberation Sans" panose="020B0604020202020204" pitchFamily="34" charset="0"/>
              </a:rPr>
              <a:t>išsiaiškinti gimnazijos stipriąsias ir tobulintinas sritis tenkinant mokinių poreikius   </a:t>
            </a:r>
            <a:endParaRPr lang="lt-LT" sz="3200" b="1" dirty="0">
              <a:solidFill>
                <a:prstClr val="black"/>
              </a:solidFill>
              <a:latin typeface="Lucida Sans" panose="020B0602030504020204" pitchFamily="34" charset="0"/>
            </a:endParaRPr>
          </a:p>
        </p:txBody>
      </p:sp>
      <p:sp>
        <p:nvSpPr>
          <p:cNvPr id="7" name="Google Shape;95;p14"/>
          <p:cNvSpPr txBox="1">
            <a:spLocks noGrp="1"/>
          </p:cNvSpPr>
          <p:nvPr>
            <p:ph type="title"/>
          </p:nvPr>
        </p:nvSpPr>
        <p:spPr>
          <a:xfrm>
            <a:off x="760258" y="3077666"/>
            <a:ext cx="10515600" cy="76442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Calibri"/>
              <a:buNone/>
            </a:pPr>
            <a:r>
              <a:rPr lang="lt-LT" sz="4000" b="1" dirty="0"/>
              <a:t>Tyrimui atlikti naudota:</a:t>
            </a:r>
            <a:endParaRPr sz="4000" b="1" dirty="0"/>
          </a:p>
        </p:txBody>
      </p:sp>
      <p:sp>
        <p:nvSpPr>
          <p:cNvPr id="8" name="Google Shape;96;p14"/>
          <p:cNvSpPr txBox="1">
            <a:spLocks noGrp="1"/>
          </p:cNvSpPr>
          <p:nvPr>
            <p:ph type="body" idx="1"/>
          </p:nvPr>
        </p:nvSpPr>
        <p:spPr>
          <a:xfrm>
            <a:off x="760258" y="3374952"/>
            <a:ext cx="10515600" cy="1252728"/>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chemeClr val="dk1"/>
              </a:buClr>
              <a:buSzPts val="2800"/>
              <a:buNone/>
            </a:pPr>
            <a:endParaRPr dirty="0"/>
          </a:p>
          <a:p>
            <a:pPr marL="228600" lvl="0" indent="-209550" algn="l" rtl="0">
              <a:lnSpc>
                <a:spcPct val="90000"/>
              </a:lnSpc>
              <a:spcBef>
                <a:spcPts val="1000"/>
              </a:spcBef>
              <a:spcAft>
                <a:spcPts val="0"/>
              </a:spcAft>
              <a:buClr>
                <a:schemeClr val="dk1"/>
              </a:buClr>
              <a:buSzPts val="300"/>
              <a:buNone/>
            </a:pPr>
            <a:endParaRPr sz="300" dirty="0"/>
          </a:p>
          <a:p>
            <a:pPr marL="358775" lvl="0" indent="-358775" algn="l" rtl="0">
              <a:lnSpc>
                <a:spcPct val="90000"/>
              </a:lnSpc>
              <a:spcBef>
                <a:spcPts val="1000"/>
              </a:spcBef>
              <a:spcAft>
                <a:spcPts val="0"/>
              </a:spcAft>
              <a:buClr>
                <a:schemeClr val="dk1"/>
              </a:buClr>
              <a:buSzPts val="2800"/>
              <a:buFont typeface="Arial"/>
              <a:buChar char="•"/>
            </a:pPr>
            <a:r>
              <a:rPr lang="lt-LT" dirty="0"/>
              <a:t>Mokyklos, įgyvendinančios bendrojo ugdymo programas, veiklos kokybės įsivertinimo metodika    (2016 m. kovo 29 d. Nr. V-267);</a:t>
            </a:r>
            <a:endParaRPr dirty="0"/>
          </a:p>
          <a:p>
            <a:pPr marL="174625" lvl="0" indent="-177800" algn="l" rtl="0">
              <a:lnSpc>
                <a:spcPct val="90000"/>
              </a:lnSpc>
              <a:spcBef>
                <a:spcPts val="1000"/>
              </a:spcBef>
              <a:spcAft>
                <a:spcPts val="0"/>
              </a:spcAft>
              <a:buClr>
                <a:schemeClr val="dk1"/>
              </a:buClr>
              <a:buSzPts val="2800"/>
              <a:buFont typeface="Arial"/>
              <a:buChar char="•"/>
            </a:pPr>
            <a:r>
              <a:rPr lang="lt-LT" dirty="0"/>
              <a:t>   Anketa mokytojams, mokiniams ir mokinių  tėvams;</a:t>
            </a:r>
            <a:endParaRPr dirty="0"/>
          </a:p>
          <a:p>
            <a:pPr marL="174625" lvl="0" indent="-177800" algn="l" rtl="0">
              <a:lnSpc>
                <a:spcPct val="90000"/>
              </a:lnSpc>
              <a:spcBef>
                <a:spcPts val="1000"/>
              </a:spcBef>
              <a:spcAft>
                <a:spcPts val="0"/>
              </a:spcAft>
              <a:buClr>
                <a:schemeClr val="dk1"/>
              </a:buClr>
              <a:buSzPts val="2800"/>
              <a:buFont typeface="Arial"/>
              <a:buChar char="•"/>
            </a:pPr>
            <a:r>
              <a:rPr lang="lt-LT" dirty="0"/>
              <a:t>   Mokytojų, mokinių ir tėvų atsakymų rezultatų analizė.</a:t>
            </a:r>
            <a:endParaRPr dirty="0"/>
          </a:p>
        </p:txBody>
      </p:sp>
    </p:spTree>
    <p:extLst>
      <p:ext uri="{BB962C8B-B14F-4D97-AF65-F5344CB8AC3E}">
        <p14:creationId xmlns:p14="http://schemas.microsoft.com/office/powerpoint/2010/main" val="28261281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9" name="Google Shape;109;p16"/>
          <p:cNvSpPr txBox="1">
            <a:spLocks noGrp="1"/>
          </p:cNvSpPr>
          <p:nvPr>
            <p:ph type="body" idx="1"/>
          </p:nvPr>
        </p:nvSpPr>
        <p:spPr>
          <a:xfrm>
            <a:off x="933350" y="1691450"/>
            <a:ext cx="109815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lt-LT" b="1"/>
              <a:t>Aprašymas: </a:t>
            </a:r>
            <a:r>
              <a:rPr lang="lt-LT"/>
              <a:t>Mokytojai laiku pastebi ir tinkamai ugdo kiekvieno mokinio gabumus bei talentus. Ypatingų, bendraamžių lygį pranokstančių gabumų turintiems mokiniams kuriami specialūs ugdymosi iššūkiai ir ugdymo būdai. Ugdydama gabius mokinius, mokykla bendradarbiauja su kitomis institucijomis, socialiniais partneriais, neformaliojo švietimo mokytojais.</a:t>
            </a:r>
            <a:endParaRPr/>
          </a:p>
          <a:p>
            <a:pPr marL="0" lvl="0" indent="0" algn="l" rtl="0">
              <a:spcBef>
                <a:spcPts val="1000"/>
              </a:spcBef>
              <a:spcAft>
                <a:spcPts val="0"/>
              </a:spcAft>
              <a:buNone/>
            </a:pPr>
            <a:endParaRPr/>
          </a:p>
        </p:txBody>
      </p:sp>
      <p:pic>
        <p:nvPicPr>
          <p:cNvPr id="110" name="Google Shape;110;p16"/>
          <p:cNvPicPr preferRelativeResize="0"/>
          <p:nvPr/>
        </p:nvPicPr>
        <p:blipFill>
          <a:blip r:embed="rId3">
            <a:alphaModFix/>
          </a:blip>
          <a:stretch>
            <a:fillRect/>
          </a:stretch>
        </p:blipFill>
        <p:spPr>
          <a:xfrm>
            <a:off x="1049825" y="3407579"/>
            <a:ext cx="10515600" cy="3785646"/>
          </a:xfrm>
          <a:prstGeom prst="rect">
            <a:avLst/>
          </a:prstGeom>
          <a:noFill/>
          <a:ln>
            <a:noFill/>
          </a:ln>
        </p:spPr>
      </p:pic>
      <p:sp>
        <p:nvSpPr>
          <p:cNvPr id="6" name="Stačiakampis 5"/>
          <p:cNvSpPr/>
          <p:nvPr/>
        </p:nvSpPr>
        <p:spPr>
          <a:xfrm>
            <a:off x="1686120" y="356332"/>
            <a:ext cx="7896792" cy="954107"/>
          </a:xfrm>
          <a:prstGeom prst="rect">
            <a:avLst/>
          </a:prstGeom>
        </p:spPr>
        <p:txBody>
          <a:bodyPr wrap="square">
            <a:spAutoFit/>
          </a:bodyPr>
          <a:lstStyle/>
          <a:p>
            <a:pPr algn="ctr"/>
            <a:r>
              <a:rPr lang="lt-LT" sz="2800" b="1" dirty="0" smtClean="0"/>
              <a:t>Veiklos rodiklis: 2.1.3. </a:t>
            </a:r>
          </a:p>
          <a:p>
            <a:pPr algn="ctr"/>
            <a:r>
              <a:rPr lang="lt-LT" sz="2800" b="1" dirty="0" smtClean="0"/>
              <a:t>Rodiklio dalis „Gabumų </a:t>
            </a:r>
            <a:r>
              <a:rPr lang="lt-LT" sz="2800" b="1" dirty="0"/>
              <a:t>ir talentų </a:t>
            </a:r>
            <a:r>
              <a:rPr lang="lt-LT" sz="2800" b="1" dirty="0" smtClean="0"/>
              <a:t>ugdymas“</a:t>
            </a:r>
            <a:endParaRPr lang="lt-LT" sz="28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9"/>
          <p:cNvSpPr txBox="1">
            <a:spLocks noGrp="1"/>
          </p:cNvSpPr>
          <p:nvPr>
            <p:ph type="title"/>
          </p:nvPr>
        </p:nvSpPr>
        <p:spPr>
          <a:xfrm>
            <a:off x="534767" y="417214"/>
            <a:ext cx="10515600" cy="678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00"/>
              </a:buClr>
              <a:buSzPts val="4000"/>
              <a:buFont typeface="Calibri"/>
              <a:buNone/>
            </a:pPr>
            <a:r>
              <a:rPr lang="lt-LT" sz="4000" b="1">
                <a:solidFill>
                  <a:srgbClr val="000000"/>
                </a:solidFill>
              </a:rPr>
              <a:t>Gabumų atpažinimas</a:t>
            </a:r>
            <a:endParaRPr>
              <a:solidFill>
                <a:srgbClr val="000000"/>
              </a:solidFill>
            </a:endParaRPr>
          </a:p>
        </p:txBody>
      </p:sp>
      <p:sp>
        <p:nvSpPr>
          <p:cNvPr id="131" name="Google Shape;131;p19"/>
          <p:cNvSpPr txBox="1"/>
          <p:nvPr/>
        </p:nvSpPr>
        <p:spPr>
          <a:xfrm>
            <a:off x="715200" y="1095525"/>
            <a:ext cx="11476800" cy="3327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lt-LT" sz="2600">
                <a:latin typeface="Calibri"/>
                <a:ea typeface="Calibri"/>
                <a:cs typeface="Calibri"/>
                <a:sym typeface="Calibri"/>
              </a:rPr>
              <a:t>tiriant šią rodiklio dalį siekiama sužinoti, ar mokytojai laiku atpažįsta kiekvieno mokinio gabumus bei talentus.</a:t>
            </a:r>
            <a:endParaRPr sz="2600">
              <a:latin typeface="Calibri"/>
              <a:ea typeface="Calibri"/>
              <a:cs typeface="Calibri"/>
              <a:sym typeface="Calibri"/>
            </a:endParaRPr>
          </a:p>
          <a:p>
            <a:pPr marL="0" marR="0" lvl="0" indent="0" algn="l" rtl="0">
              <a:spcBef>
                <a:spcPts val="0"/>
              </a:spcBef>
              <a:spcAft>
                <a:spcPts val="0"/>
              </a:spcAft>
              <a:buNone/>
            </a:pPr>
            <a:endParaRPr sz="2600">
              <a:latin typeface="Calibri"/>
              <a:ea typeface="Calibri"/>
              <a:cs typeface="Calibri"/>
              <a:sym typeface="Calibri"/>
            </a:endParaRPr>
          </a:p>
          <a:p>
            <a:pPr marL="0" marR="0" lvl="0" indent="0" algn="l" rtl="0">
              <a:spcBef>
                <a:spcPts val="0"/>
              </a:spcBef>
              <a:spcAft>
                <a:spcPts val="0"/>
              </a:spcAft>
              <a:buNone/>
            </a:pPr>
            <a:r>
              <a:rPr lang="lt-LT" sz="2600">
                <a:latin typeface="Calibri"/>
                <a:ea typeface="Calibri"/>
                <a:cs typeface="Calibri"/>
                <a:sym typeface="Calibri"/>
              </a:rPr>
              <a:t>Aiškinomės:</a:t>
            </a:r>
            <a:endParaRPr sz="2600">
              <a:latin typeface="Calibri"/>
              <a:ea typeface="Calibri"/>
              <a:cs typeface="Calibri"/>
              <a:sym typeface="Calibri"/>
            </a:endParaRPr>
          </a:p>
          <a:p>
            <a:pPr marL="457200" marR="0" lvl="0" indent="-393700" algn="l" rtl="0">
              <a:spcBef>
                <a:spcPts val="0"/>
              </a:spcBef>
              <a:spcAft>
                <a:spcPts val="0"/>
              </a:spcAft>
              <a:buSzPts val="2600"/>
              <a:buFont typeface="Calibri"/>
              <a:buChar char="●"/>
            </a:pPr>
            <a:r>
              <a:rPr lang="lt-LT" sz="2600">
                <a:latin typeface="Calibri"/>
                <a:ea typeface="Calibri"/>
                <a:cs typeface="Calibri"/>
                <a:sym typeface="Calibri"/>
              </a:rPr>
              <a:t>ar mokinių ir jų tėvų nuomone, mokytojai atpažįsta mokinių gabumus ir talentus;</a:t>
            </a:r>
            <a:endParaRPr sz="2600">
              <a:latin typeface="Calibri"/>
              <a:ea typeface="Calibri"/>
              <a:cs typeface="Calibri"/>
              <a:sym typeface="Calibri"/>
            </a:endParaRPr>
          </a:p>
          <a:p>
            <a:pPr marL="457200" marR="0" lvl="0" indent="-393700" algn="l" rtl="0">
              <a:spcBef>
                <a:spcPts val="0"/>
              </a:spcBef>
              <a:spcAft>
                <a:spcPts val="0"/>
              </a:spcAft>
              <a:buSzPts val="2600"/>
              <a:buFont typeface="Calibri"/>
              <a:buChar char="●"/>
            </a:pPr>
            <a:r>
              <a:rPr lang="lt-LT" sz="2600">
                <a:latin typeface="Calibri"/>
                <a:ea typeface="Calibri"/>
                <a:cs typeface="Calibri"/>
                <a:sym typeface="Calibri"/>
              </a:rPr>
              <a:t>klausėme mokytojų:</a:t>
            </a:r>
            <a:endParaRPr sz="2600">
              <a:latin typeface="Calibri"/>
              <a:ea typeface="Calibri"/>
              <a:cs typeface="Calibri"/>
              <a:sym typeface="Calibri"/>
            </a:endParaRPr>
          </a:p>
          <a:p>
            <a:pPr marL="914400" marR="0" lvl="1" indent="-393700" algn="l" rtl="0">
              <a:spcBef>
                <a:spcPts val="0"/>
              </a:spcBef>
              <a:spcAft>
                <a:spcPts val="0"/>
              </a:spcAft>
              <a:buSzPts val="2600"/>
              <a:buFont typeface="Calibri"/>
              <a:buChar char="○"/>
            </a:pPr>
            <a:r>
              <a:rPr lang="lt-LT" sz="2600">
                <a:latin typeface="Calibri"/>
                <a:ea typeface="Calibri"/>
                <a:cs typeface="Calibri"/>
                <a:sym typeface="Calibri"/>
              </a:rPr>
              <a:t>ar jie pateikia specialias užduotis mokinių gabumų bei talentų atpažinimui;</a:t>
            </a:r>
            <a:endParaRPr sz="2600">
              <a:latin typeface="Calibri"/>
              <a:ea typeface="Calibri"/>
              <a:cs typeface="Calibri"/>
              <a:sym typeface="Calibri"/>
            </a:endParaRPr>
          </a:p>
          <a:p>
            <a:pPr marL="914400" marR="0" lvl="1" indent="-393700" algn="l" rtl="0">
              <a:spcBef>
                <a:spcPts val="0"/>
              </a:spcBef>
              <a:spcAft>
                <a:spcPts val="0"/>
              </a:spcAft>
              <a:buSzPts val="2600"/>
              <a:buFont typeface="Calibri"/>
              <a:buChar char="○"/>
            </a:pPr>
            <a:r>
              <a:rPr lang="lt-LT" sz="2600">
                <a:latin typeface="Calibri"/>
                <a:ea typeface="Calibri"/>
                <a:cs typeface="Calibri"/>
                <a:sym typeface="Calibri"/>
              </a:rPr>
              <a:t>per kiek laiko atpažįsta gabumus ir talentus;</a:t>
            </a:r>
            <a:endParaRPr sz="2600">
              <a:latin typeface="Calibri"/>
              <a:ea typeface="Calibri"/>
              <a:cs typeface="Calibri"/>
              <a:sym typeface="Calibri"/>
            </a:endParaRPr>
          </a:p>
          <a:p>
            <a:pPr marL="914400" marR="0" lvl="1" indent="-393700" algn="l" rtl="0">
              <a:spcBef>
                <a:spcPts val="0"/>
              </a:spcBef>
              <a:spcAft>
                <a:spcPts val="0"/>
              </a:spcAft>
              <a:buSzPts val="2600"/>
              <a:buFont typeface="Calibri"/>
              <a:buChar char="○"/>
            </a:pPr>
            <a:r>
              <a:rPr lang="lt-LT" sz="2600">
                <a:latin typeface="Calibri"/>
                <a:ea typeface="Calibri"/>
                <a:cs typeface="Calibri"/>
                <a:sym typeface="Calibri"/>
              </a:rPr>
              <a:t>klausėme mokytojų, kokios savybės, jų nuomone charakterizuoja, kad tai gabus, talentingas mokinys (kuria dėsnius; gali be pastangų gerai atlikti užduotį; smalsus; klausinėja pats, domisi smulkmenomis).</a:t>
            </a:r>
            <a:endParaRPr sz="2600">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endParaRPr sz="2600">
              <a:latin typeface="Calibri"/>
              <a:ea typeface="Calibri"/>
              <a:cs typeface="Calibri"/>
              <a:sym typeface="Calibri"/>
            </a:endParaRPr>
          </a:p>
          <a:p>
            <a:pPr marL="0" marR="0" lvl="0" indent="0" algn="l" rtl="0">
              <a:spcBef>
                <a:spcPts val="0"/>
              </a:spcBef>
              <a:spcAft>
                <a:spcPts val="0"/>
              </a:spcAft>
              <a:buNone/>
            </a:pPr>
            <a:endParaRPr sz="2600">
              <a:latin typeface="Calibri"/>
              <a:ea typeface="Calibri"/>
              <a:cs typeface="Calibri"/>
              <a:sym typeface="Calibri"/>
            </a:endParaRPr>
          </a:p>
        </p:txBody>
      </p:sp>
      <p:sp>
        <p:nvSpPr>
          <p:cNvPr id="132" name="Google Shape;132;p19"/>
          <p:cNvSpPr txBox="1"/>
          <p:nvPr/>
        </p:nvSpPr>
        <p:spPr>
          <a:xfrm>
            <a:off x="536550" y="5755800"/>
            <a:ext cx="11834100" cy="559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Calibri"/>
              <a:buNone/>
            </a:pPr>
            <a:r>
              <a:rPr lang="lt-LT" sz="4000" b="1">
                <a:solidFill>
                  <a:schemeClr val="dk1"/>
                </a:solidFill>
                <a:latin typeface="Calibri"/>
                <a:ea typeface="Calibri"/>
                <a:cs typeface="Calibri"/>
                <a:sym typeface="Calibri"/>
              </a:rPr>
              <a:t>Šis rodiklis atitinka 3 veiklos kokybės vertinimo lygį. </a:t>
            </a:r>
            <a:endParaRPr sz="4000" b="1">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0"/>
          <p:cNvSpPr txBox="1">
            <a:spLocks noGrp="1"/>
          </p:cNvSpPr>
          <p:nvPr>
            <p:ph type="title"/>
          </p:nvPr>
        </p:nvSpPr>
        <p:spPr>
          <a:xfrm>
            <a:off x="845127" y="365760"/>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lt-LT"/>
              <a:t>Tėvų atsakymai (55,8 % tyrime dalyvavusių tėvų teigia, kad dalis arba dauguma mokytojų pastebi vaikų gabumus) </a:t>
            </a:r>
            <a:endParaRPr/>
          </a:p>
        </p:txBody>
      </p:sp>
      <p:sp>
        <p:nvSpPr>
          <p:cNvPr id="139" name="Google Shape;139;p20"/>
          <p:cNvSpPr txBox="1">
            <a:spLocks noGrp="1"/>
          </p:cNvSpPr>
          <p:nvPr>
            <p:ph type="body" idx="1"/>
          </p:nvPr>
        </p:nvSpPr>
        <p:spPr>
          <a:xfrm>
            <a:off x="845127" y="1828800"/>
            <a:ext cx="105156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lt-LT"/>
              <a:t> </a:t>
            </a:r>
            <a:endParaRPr/>
          </a:p>
        </p:txBody>
      </p:sp>
      <p:pic>
        <p:nvPicPr>
          <p:cNvPr id="140" name="Google Shape;140;p20"/>
          <p:cNvPicPr preferRelativeResize="0"/>
          <p:nvPr/>
        </p:nvPicPr>
        <p:blipFill>
          <a:blip r:embed="rId3">
            <a:alphaModFix/>
          </a:blip>
          <a:stretch>
            <a:fillRect/>
          </a:stretch>
        </p:blipFill>
        <p:spPr>
          <a:xfrm>
            <a:off x="0" y="2000250"/>
            <a:ext cx="12192000" cy="4490350"/>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1"/>
          <p:cNvSpPr txBox="1">
            <a:spLocks noGrp="1"/>
          </p:cNvSpPr>
          <p:nvPr>
            <p:ph type="title"/>
          </p:nvPr>
        </p:nvSpPr>
        <p:spPr>
          <a:xfrm>
            <a:off x="845125" y="365750"/>
            <a:ext cx="112089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lt-LT"/>
              <a:t>Mokinių atsakymai (41,4% tyrime dalyvavusių mokinių teigia, kad mokytojai pastebi mokinių gabumus,  31,1% buvo sunku atsakyti) </a:t>
            </a:r>
            <a:endParaRPr/>
          </a:p>
        </p:txBody>
      </p:sp>
      <p:sp>
        <p:nvSpPr>
          <p:cNvPr id="147" name="Google Shape;147;p21"/>
          <p:cNvSpPr txBox="1">
            <a:spLocks noGrp="1"/>
          </p:cNvSpPr>
          <p:nvPr>
            <p:ph type="body" idx="1"/>
          </p:nvPr>
        </p:nvSpPr>
        <p:spPr>
          <a:xfrm>
            <a:off x="845127" y="1828800"/>
            <a:ext cx="105156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lt-LT"/>
              <a:t> </a:t>
            </a:r>
            <a:endParaRPr/>
          </a:p>
        </p:txBody>
      </p:sp>
      <p:pic>
        <p:nvPicPr>
          <p:cNvPr id="148" name="Google Shape;148;p21"/>
          <p:cNvPicPr preferRelativeResize="0"/>
          <p:nvPr/>
        </p:nvPicPr>
        <p:blipFill>
          <a:blip r:embed="rId3">
            <a:alphaModFix/>
          </a:blip>
          <a:stretch>
            <a:fillRect/>
          </a:stretch>
        </p:blipFill>
        <p:spPr>
          <a:xfrm>
            <a:off x="717111" y="2093976"/>
            <a:ext cx="10283121" cy="4443984"/>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2"/>
          <p:cNvSpPr txBox="1">
            <a:spLocks noGrp="1"/>
          </p:cNvSpPr>
          <p:nvPr>
            <p:ph type="title"/>
          </p:nvPr>
        </p:nvSpPr>
        <p:spPr>
          <a:xfrm>
            <a:off x="472442" y="209705"/>
            <a:ext cx="11103862"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lt-LT" sz="2500" dirty="0"/>
              <a:t/>
            </a:r>
            <a:br>
              <a:rPr lang="lt-LT" sz="2500" dirty="0"/>
            </a:br>
            <a:r>
              <a:rPr lang="lt-LT" sz="2500" dirty="0" smtClean="0"/>
              <a:t>62,2</a:t>
            </a:r>
            <a:r>
              <a:rPr lang="lt-LT" sz="2500" dirty="0"/>
              <a:t>% mokytojų teigia, kad pateikia specialias užduotis mokinių gabumų </a:t>
            </a:r>
            <a:r>
              <a:rPr lang="lt-LT" sz="2500" dirty="0" smtClean="0"/>
              <a:t>atpažinimui</a:t>
            </a:r>
            <a:r>
              <a:rPr lang="lt-LT" sz="2500" dirty="0"/>
              <a:t/>
            </a:r>
            <a:br>
              <a:rPr lang="lt-LT" sz="2500" dirty="0"/>
            </a:br>
            <a:r>
              <a:rPr lang="lt-LT" sz="2500" dirty="0" smtClean="0"/>
              <a:t> </a:t>
            </a:r>
            <a:endParaRPr sz="2500" dirty="0"/>
          </a:p>
          <a:p>
            <a:pPr marL="0" lvl="0" indent="0" algn="l" rtl="0">
              <a:spcBef>
                <a:spcPts val="0"/>
              </a:spcBef>
              <a:spcAft>
                <a:spcPts val="0"/>
              </a:spcAft>
              <a:buNone/>
            </a:pPr>
            <a:r>
              <a:rPr lang="lt-LT" sz="2500" dirty="0"/>
              <a:t>84,5% </a:t>
            </a:r>
            <a:r>
              <a:rPr lang="lt-LT" sz="2500" dirty="0" smtClean="0"/>
              <a:t>mokytojų labai </a:t>
            </a:r>
            <a:r>
              <a:rPr lang="lt-LT" sz="2500" dirty="0"/>
              <a:t>greitai (per 3 </a:t>
            </a:r>
            <a:r>
              <a:rPr lang="lt-LT" sz="2500" dirty="0" smtClean="0"/>
              <a:t>mėn. </a:t>
            </a:r>
            <a:r>
              <a:rPr lang="lt-LT" sz="2500" dirty="0"/>
              <a:t>ir greičiau) atpažįsta mokinių </a:t>
            </a:r>
            <a:r>
              <a:rPr lang="lt-LT" sz="2500" dirty="0" smtClean="0"/>
              <a:t>gabumus</a:t>
            </a:r>
            <a:endParaRPr sz="2500" dirty="0"/>
          </a:p>
        </p:txBody>
      </p:sp>
      <p:sp>
        <p:nvSpPr>
          <p:cNvPr id="155" name="Google Shape;155;p22"/>
          <p:cNvSpPr txBox="1">
            <a:spLocks noGrp="1"/>
          </p:cNvSpPr>
          <p:nvPr>
            <p:ph type="body" idx="1"/>
          </p:nvPr>
        </p:nvSpPr>
        <p:spPr>
          <a:xfrm>
            <a:off x="845127" y="1968750"/>
            <a:ext cx="105156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lt-LT" dirty="0"/>
              <a:t> </a:t>
            </a:r>
            <a:endParaRPr dirty="0"/>
          </a:p>
        </p:txBody>
      </p:sp>
      <p:pic>
        <p:nvPicPr>
          <p:cNvPr id="2" name="Paveikslėlis 1"/>
          <p:cNvPicPr>
            <a:picLocks noChangeAspect="1"/>
          </p:cNvPicPr>
          <p:nvPr/>
        </p:nvPicPr>
        <p:blipFill>
          <a:blip r:embed="rId3"/>
          <a:stretch>
            <a:fillRect/>
          </a:stretch>
        </p:blipFill>
        <p:spPr>
          <a:xfrm>
            <a:off x="2735961" y="2096475"/>
            <a:ext cx="6153150" cy="409575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3"/>
          <p:cNvSpPr txBox="1">
            <a:spLocks noGrp="1"/>
          </p:cNvSpPr>
          <p:nvPr>
            <p:ph type="title"/>
          </p:nvPr>
        </p:nvSpPr>
        <p:spPr>
          <a:xfrm>
            <a:off x="845127" y="365760"/>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lt-LT" sz="3000" dirty="0"/>
              <a:t>Mokytojų atsakymai (dauguma mokytojų (70 %) geba įvardinti pagrindines gabius, talentingus mokinius charakterizuojančias savybes)</a:t>
            </a:r>
            <a:endParaRPr sz="3000" dirty="0"/>
          </a:p>
        </p:txBody>
      </p:sp>
      <p:sp>
        <p:nvSpPr>
          <p:cNvPr id="164" name="Google Shape;164;p23"/>
          <p:cNvSpPr txBox="1">
            <a:spLocks noGrp="1"/>
          </p:cNvSpPr>
          <p:nvPr>
            <p:ph type="body" idx="1"/>
          </p:nvPr>
        </p:nvSpPr>
        <p:spPr>
          <a:xfrm>
            <a:off x="845127" y="1828800"/>
            <a:ext cx="105156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lt-LT"/>
              <a:t> </a:t>
            </a:r>
            <a:endParaRPr/>
          </a:p>
        </p:txBody>
      </p:sp>
      <p:pic>
        <p:nvPicPr>
          <p:cNvPr id="165" name="Google Shape;165;p23"/>
          <p:cNvPicPr preferRelativeResize="0"/>
          <p:nvPr/>
        </p:nvPicPr>
        <p:blipFill>
          <a:blip r:embed="rId3">
            <a:alphaModFix/>
          </a:blip>
          <a:stretch>
            <a:fillRect/>
          </a:stretch>
        </p:blipFill>
        <p:spPr>
          <a:xfrm>
            <a:off x="687175" y="2171712"/>
            <a:ext cx="11384301" cy="4933575"/>
          </a:xfrm>
          <a:prstGeom prst="rect">
            <a:avLst/>
          </a:prstGeom>
          <a:noFill/>
          <a:ln>
            <a:noFill/>
          </a:ln>
        </p:spPr>
      </p:pic>
      <p:sp>
        <p:nvSpPr>
          <p:cNvPr id="166" name="Google Shape;166;p23"/>
          <p:cNvSpPr/>
          <p:nvPr/>
        </p:nvSpPr>
        <p:spPr>
          <a:xfrm>
            <a:off x="2996875" y="4253675"/>
            <a:ext cx="699900" cy="262500"/>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
        <p:nvSpPr>
          <p:cNvPr id="167" name="Google Shape;167;p23"/>
          <p:cNvSpPr/>
          <p:nvPr/>
        </p:nvSpPr>
        <p:spPr>
          <a:xfrm>
            <a:off x="2589450" y="3166500"/>
            <a:ext cx="699900" cy="262500"/>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
        <p:nvSpPr>
          <p:cNvPr id="168" name="Google Shape;168;p23"/>
          <p:cNvSpPr/>
          <p:nvPr/>
        </p:nvSpPr>
        <p:spPr>
          <a:xfrm>
            <a:off x="687175" y="3873150"/>
            <a:ext cx="699900" cy="262500"/>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
        <p:nvSpPr>
          <p:cNvPr id="169" name="Google Shape;169;p23"/>
          <p:cNvSpPr/>
          <p:nvPr/>
        </p:nvSpPr>
        <p:spPr>
          <a:xfrm>
            <a:off x="450025" y="4638500"/>
            <a:ext cx="699900" cy="262500"/>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4"/>
          <p:cNvSpPr txBox="1">
            <a:spLocks noGrp="1"/>
          </p:cNvSpPr>
          <p:nvPr>
            <p:ph type="title"/>
          </p:nvPr>
        </p:nvSpPr>
        <p:spPr>
          <a:xfrm>
            <a:off x="845127" y="365760"/>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lt-LT" sz="4000" b="1"/>
              <a:t>Gabumų atpažinimas</a:t>
            </a:r>
            <a:endParaRPr/>
          </a:p>
        </p:txBody>
      </p:sp>
      <p:sp>
        <p:nvSpPr>
          <p:cNvPr id="176" name="Google Shape;176;p24"/>
          <p:cNvSpPr txBox="1">
            <a:spLocks noGrp="1"/>
          </p:cNvSpPr>
          <p:nvPr>
            <p:ph type="body" idx="1"/>
          </p:nvPr>
        </p:nvSpPr>
        <p:spPr>
          <a:xfrm>
            <a:off x="845127" y="1531375"/>
            <a:ext cx="10515600" cy="43512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lt-LT" sz="1800" b="1">
                <a:solidFill>
                  <a:srgbClr val="434343"/>
                </a:solidFill>
              </a:rPr>
              <a:t>41,4 proc. </a:t>
            </a:r>
            <a:r>
              <a:rPr lang="lt-LT" sz="1800">
                <a:solidFill>
                  <a:srgbClr val="434343"/>
                </a:solidFill>
              </a:rPr>
              <a:t>mokinių, </a:t>
            </a:r>
            <a:r>
              <a:rPr lang="lt-LT" sz="1800" b="1">
                <a:solidFill>
                  <a:srgbClr val="434343"/>
                </a:solidFill>
              </a:rPr>
              <a:t>55,8 proc. </a:t>
            </a:r>
            <a:r>
              <a:rPr lang="lt-LT" sz="1800">
                <a:solidFill>
                  <a:srgbClr val="434343"/>
                </a:solidFill>
              </a:rPr>
              <a:t>tėvų teigia, kad dauguma arba dalis mokytojų atpažįsta mokinių gabumus</a:t>
            </a:r>
            <a:endParaRPr sz="1800">
              <a:solidFill>
                <a:srgbClr val="434343"/>
              </a:solidFill>
            </a:endParaRPr>
          </a:p>
          <a:p>
            <a:pPr marL="0" lvl="0" indent="0" algn="l" rtl="0">
              <a:lnSpc>
                <a:spcPct val="100000"/>
              </a:lnSpc>
              <a:spcBef>
                <a:spcPts val="0"/>
              </a:spcBef>
              <a:spcAft>
                <a:spcPts val="0"/>
              </a:spcAft>
              <a:buClr>
                <a:schemeClr val="dk1"/>
              </a:buClr>
              <a:buSzPts val="1100"/>
              <a:buFont typeface="Arial"/>
              <a:buNone/>
            </a:pPr>
            <a:r>
              <a:rPr lang="lt-LT" sz="1800">
                <a:solidFill>
                  <a:srgbClr val="434343"/>
                </a:solidFill>
              </a:rPr>
              <a:t>ir talentus.</a:t>
            </a:r>
            <a:endParaRPr sz="1800">
              <a:solidFill>
                <a:srgbClr val="434343"/>
              </a:solidFill>
            </a:endParaRPr>
          </a:p>
          <a:p>
            <a:pPr marL="0" lvl="0" indent="0" algn="l" rtl="0">
              <a:lnSpc>
                <a:spcPct val="100000"/>
              </a:lnSpc>
              <a:spcBef>
                <a:spcPts val="0"/>
              </a:spcBef>
              <a:spcAft>
                <a:spcPts val="0"/>
              </a:spcAft>
              <a:buNone/>
            </a:pPr>
            <a:r>
              <a:rPr lang="lt-LT" sz="1800">
                <a:solidFill>
                  <a:srgbClr val="434343"/>
                </a:solidFill>
              </a:rPr>
              <a:t/>
            </a:r>
            <a:br>
              <a:rPr lang="lt-LT" sz="1800">
                <a:solidFill>
                  <a:srgbClr val="434343"/>
                </a:solidFill>
              </a:rPr>
            </a:br>
            <a:r>
              <a:rPr lang="lt-LT" sz="1800" b="1">
                <a:solidFill>
                  <a:srgbClr val="434343"/>
                </a:solidFill>
              </a:rPr>
              <a:t>66,2 proc. </a:t>
            </a:r>
            <a:r>
              <a:rPr lang="lt-LT" sz="1800">
                <a:solidFill>
                  <a:srgbClr val="434343"/>
                </a:solidFill>
              </a:rPr>
              <a:t>mokytojų teigia naudojantys gabių mokinių atpažinimui skirtas užduotis, </a:t>
            </a:r>
            <a:r>
              <a:rPr lang="lt-LT" sz="1800" b="1">
                <a:solidFill>
                  <a:srgbClr val="434343"/>
                </a:solidFill>
              </a:rPr>
              <a:t>70 proc. mokytojų įvardina gabius vaikus charakterizuojančias savybes ir 95,6 proc. </a:t>
            </a:r>
            <a:r>
              <a:rPr lang="lt-LT" sz="1800">
                <a:solidFill>
                  <a:srgbClr val="434343"/>
                </a:solidFill>
              </a:rPr>
              <a:t>mokytojų teigia atpažįstantys vaikų gabumus, talentus per 5 mėnesius arba greičiau.</a:t>
            </a:r>
            <a:endParaRPr sz="1800">
              <a:solidFill>
                <a:srgbClr val="434343"/>
              </a:solidFill>
            </a:endParaRPr>
          </a:p>
          <a:p>
            <a:pPr marL="0" lvl="0" indent="0" algn="l" rtl="0">
              <a:lnSpc>
                <a:spcPct val="100000"/>
              </a:lnSpc>
              <a:spcBef>
                <a:spcPts val="0"/>
              </a:spcBef>
              <a:spcAft>
                <a:spcPts val="0"/>
              </a:spcAft>
              <a:buClr>
                <a:schemeClr val="dk1"/>
              </a:buClr>
              <a:buFont typeface="Arial"/>
              <a:buNone/>
            </a:pPr>
            <a:endParaRPr sz="1800"/>
          </a:p>
          <a:p>
            <a:pPr marL="0" lvl="0" indent="0" algn="l" rtl="0">
              <a:spcBef>
                <a:spcPts val="1000"/>
              </a:spcBef>
              <a:spcAft>
                <a:spcPts val="0"/>
              </a:spcAft>
              <a:buNone/>
            </a:pPr>
            <a:r>
              <a:rPr lang="lt-LT" sz="3200"/>
              <a:t>Gabumų ir talentų atpažinimo laikas atitinka </a:t>
            </a:r>
            <a:r>
              <a:rPr lang="lt-LT" sz="3200" b="1"/>
              <a:t>4 lygį </a:t>
            </a:r>
            <a:r>
              <a:rPr lang="lt-LT" sz="3200"/>
              <a:t>(95,6 %)</a:t>
            </a:r>
            <a:endParaRPr sz="3200"/>
          </a:p>
          <a:p>
            <a:pPr marL="0" lvl="0" indent="0" algn="l" rtl="0">
              <a:spcBef>
                <a:spcPts val="1000"/>
              </a:spcBef>
              <a:spcAft>
                <a:spcPts val="0"/>
              </a:spcAft>
              <a:buNone/>
            </a:pPr>
            <a:r>
              <a:rPr lang="lt-LT" sz="3200"/>
              <a:t>Gabumų ir talentų atpažinimas atitinka </a:t>
            </a:r>
            <a:r>
              <a:rPr lang="lt-LT" sz="3200" b="1"/>
              <a:t>2 lygį </a:t>
            </a:r>
            <a:r>
              <a:rPr lang="lt-LT" sz="3200"/>
              <a:t>(57,4 %)</a:t>
            </a:r>
            <a:endParaRPr sz="3200"/>
          </a:p>
          <a:p>
            <a:pPr marL="0" lvl="0" indent="0" algn="l" rtl="0">
              <a:spcBef>
                <a:spcPts val="1000"/>
              </a:spcBef>
              <a:spcAft>
                <a:spcPts val="0"/>
              </a:spcAft>
              <a:buNone/>
            </a:pPr>
            <a:endParaRPr sz="3200"/>
          </a:p>
          <a:p>
            <a:pPr marL="0" lvl="0" indent="0" algn="l" rtl="0">
              <a:spcBef>
                <a:spcPts val="1000"/>
              </a:spcBef>
              <a:spcAft>
                <a:spcPts val="0"/>
              </a:spcAft>
              <a:buClr>
                <a:schemeClr val="dk1"/>
              </a:buClr>
              <a:buSzPts val="1100"/>
              <a:buFont typeface="Arial"/>
              <a:buNone/>
            </a:pPr>
            <a:r>
              <a:rPr lang="lt-LT" sz="3200"/>
              <a:t>Bendras gabumų atpažinimo </a:t>
            </a:r>
            <a:r>
              <a:rPr lang="lt-LT" sz="3200" b="1"/>
              <a:t>lygis 3</a:t>
            </a:r>
            <a:r>
              <a:rPr lang="lt-LT" sz="3200"/>
              <a:t> (76,5 %)</a:t>
            </a:r>
            <a:endParaRPr sz="320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5"/>
          <p:cNvSpPr txBox="1">
            <a:spLocks noGrp="1"/>
          </p:cNvSpPr>
          <p:nvPr>
            <p:ph type="title"/>
          </p:nvPr>
        </p:nvSpPr>
        <p:spPr>
          <a:xfrm>
            <a:off x="534767" y="469714"/>
            <a:ext cx="10515600" cy="678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00"/>
              </a:buClr>
              <a:buSzPts val="4000"/>
              <a:buFont typeface="Calibri"/>
              <a:buNone/>
            </a:pPr>
            <a:r>
              <a:rPr lang="lt-LT" sz="4000" b="1">
                <a:solidFill>
                  <a:srgbClr val="000000"/>
                </a:solidFill>
              </a:rPr>
              <a:t>Metodų kūrimas gabumų ir talentų atpažinimui</a:t>
            </a:r>
            <a:endParaRPr>
              <a:solidFill>
                <a:srgbClr val="000000"/>
              </a:solidFill>
            </a:endParaRPr>
          </a:p>
        </p:txBody>
      </p:sp>
      <p:sp>
        <p:nvSpPr>
          <p:cNvPr id="182" name="Google Shape;182;p25"/>
          <p:cNvSpPr txBox="1"/>
          <p:nvPr/>
        </p:nvSpPr>
        <p:spPr>
          <a:xfrm>
            <a:off x="534764" y="1361451"/>
            <a:ext cx="10190100" cy="2246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lt-LT" sz="2600">
                <a:latin typeface="Calibri"/>
                <a:ea typeface="Calibri"/>
                <a:cs typeface="Calibri"/>
                <a:sym typeface="Calibri"/>
              </a:rPr>
              <a:t>tiriant šią rodiklio dalį siekiama sužinoti, ar mokytojai ypatingų, bendraamžių lygį pranokstančių gabumų turintiems mokiniams ugdyti kuria ir/arba parenka specialius ugdymosi iššūkius ir ugdymo būdus.</a:t>
            </a:r>
            <a:endParaRPr sz="2600">
              <a:latin typeface="Calibri"/>
              <a:ea typeface="Calibri"/>
              <a:cs typeface="Calibri"/>
              <a:sym typeface="Calibri"/>
            </a:endParaRPr>
          </a:p>
          <a:p>
            <a:pPr marL="457200" marR="0" lvl="0" indent="0" algn="l" rtl="0">
              <a:spcBef>
                <a:spcPts val="0"/>
              </a:spcBef>
              <a:spcAft>
                <a:spcPts val="0"/>
              </a:spcAft>
              <a:buNone/>
            </a:pPr>
            <a:endParaRPr/>
          </a:p>
        </p:txBody>
      </p:sp>
      <p:sp>
        <p:nvSpPr>
          <p:cNvPr id="183" name="Google Shape;183;p25"/>
          <p:cNvSpPr txBox="1"/>
          <p:nvPr/>
        </p:nvSpPr>
        <p:spPr>
          <a:xfrm>
            <a:off x="534780" y="4559058"/>
            <a:ext cx="10515600" cy="678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Calibri"/>
              <a:buNone/>
            </a:pPr>
            <a:r>
              <a:rPr lang="lt-LT" sz="4000" b="1">
                <a:solidFill>
                  <a:schemeClr val="dk1"/>
                </a:solidFill>
                <a:latin typeface="Calibri"/>
                <a:ea typeface="Calibri"/>
                <a:cs typeface="Calibri"/>
                <a:sym typeface="Calibri"/>
              </a:rPr>
              <a:t>Šis rodiklis atitinka 3 veiklos kokybės vertinimo lygį. </a:t>
            </a:r>
            <a:endParaRPr sz="4000" b="1">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4000"/>
              <a:buFont typeface="Calibri"/>
              <a:buNone/>
            </a:pPr>
            <a:endParaRPr sz="4000" b="1">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0" name="Google Shape;190;p26"/>
          <p:cNvSpPr txBox="1">
            <a:spLocks noGrp="1"/>
          </p:cNvSpPr>
          <p:nvPr>
            <p:ph type="title"/>
          </p:nvPr>
        </p:nvSpPr>
        <p:spPr>
          <a:xfrm>
            <a:off x="845127" y="365760"/>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lt-LT" sz="3200" dirty="0" smtClean="0"/>
              <a:t>Mokytojų atsakymai (dauguma mokytojų (84,4 %) tyrime dalyvavusių mokytojų teigia, kad parenka specialias užduotis gabių, talentingų mokinių ugdymui)</a:t>
            </a:r>
            <a:endParaRPr sz="3200" dirty="0"/>
          </a:p>
        </p:txBody>
      </p:sp>
      <p:sp>
        <p:nvSpPr>
          <p:cNvPr id="191" name="Google Shape;191;p26"/>
          <p:cNvSpPr txBox="1">
            <a:spLocks noGrp="1"/>
          </p:cNvSpPr>
          <p:nvPr>
            <p:ph type="body" idx="1"/>
          </p:nvPr>
        </p:nvSpPr>
        <p:spPr>
          <a:xfrm>
            <a:off x="8237388" y="2665358"/>
            <a:ext cx="3044100" cy="36048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lt-LT" sz="2100" b="1" dirty="0">
                <a:solidFill>
                  <a:srgbClr val="434343"/>
                </a:solidFill>
              </a:rPr>
              <a:t>84,4 proc. </a:t>
            </a:r>
            <a:r>
              <a:rPr lang="lt-LT" sz="2100" dirty="0">
                <a:solidFill>
                  <a:srgbClr val="434343"/>
                </a:solidFill>
              </a:rPr>
              <a:t>mokytojų kuria</a:t>
            </a:r>
            <a:endParaRPr sz="2100" dirty="0">
              <a:solidFill>
                <a:srgbClr val="434343"/>
              </a:solidFill>
            </a:endParaRPr>
          </a:p>
          <a:p>
            <a:pPr marL="0" lvl="0" indent="0" algn="l" rtl="0">
              <a:lnSpc>
                <a:spcPct val="100000"/>
              </a:lnSpc>
              <a:spcBef>
                <a:spcPts val="0"/>
              </a:spcBef>
              <a:spcAft>
                <a:spcPts val="0"/>
              </a:spcAft>
              <a:buNone/>
            </a:pPr>
            <a:r>
              <a:rPr lang="lt-LT" sz="2100" dirty="0">
                <a:solidFill>
                  <a:srgbClr val="434343"/>
                </a:solidFill>
              </a:rPr>
              <a:t>specialius ugdymosi iššūkius, ugdymo būdus gabumų turintiems mokiniams.</a:t>
            </a:r>
            <a:endParaRPr sz="2100" dirty="0">
              <a:solidFill>
                <a:srgbClr val="434343"/>
              </a:solidFill>
            </a:endParaRPr>
          </a:p>
          <a:p>
            <a:pPr marL="0" lvl="0" indent="0" algn="l" rtl="0">
              <a:lnSpc>
                <a:spcPct val="100000"/>
              </a:lnSpc>
              <a:spcBef>
                <a:spcPts val="0"/>
              </a:spcBef>
              <a:spcAft>
                <a:spcPts val="0"/>
              </a:spcAft>
              <a:buClr>
                <a:schemeClr val="dk1"/>
              </a:buClr>
              <a:buSzPts val="1100"/>
              <a:buFont typeface="Arial"/>
              <a:buNone/>
            </a:pPr>
            <a:endParaRPr sz="1800" b="1" dirty="0"/>
          </a:p>
        </p:txBody>
      </p:sp>
      <p:pic>
        <p:nvPicPr>
          <p:cNvPr id="2" name="Paveikslėlis 1"/>
          <p:cNvPicPr>
            <a:picLocks noChangeAspect="1"/>
          </p:cNvPicPr>
          <p:nvPr/>
        </p:nvPicPr>
        <p:blipFill>
          <a:blip r:embed="rId3"/>
          <a:stretch>
            <a:fillRect/>
          </a:stretch>
        </p:blipFill>
        <p:spPr>
          <a:xfrm>
            <a:off x="707967" y="2178712"/>
            <a:ext cx="7229025" cy="4578092"/>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7"/>
          <p:cNvSpPr txBox="1">
            <a:spLocks noGrp="1"/>
          </p:cNvSpPr>
          <p:nvPr>
            <p:ph type="title"/>
          </p:nvPr>
        </p:nvSpPr>
        <p:spPr>
          <a:xfrm>
            <a:off x="534767" y="434714"/>
            <a:ext cx="10515600" cy="678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00"/>
              </a:buClr>
              <a:buSzPts val="4000"/>
              <a:buFont typeface="Calibri"/>
              <a:buNone/>
            </a:pPr>
            <a:r>
              <a:rPr lang="lt-LT" sz="4000" b="1">
                <a:solidFill>
                  <a:srgbClr val="000000"/>
                </a:solidFill>
              </a:rPr>
              <a:t>Tinkamas gabumų ir talentų ugdymas (I)</a:t>
            </a:r>
            <a:endParaRPr b="1">
              <a:solidFill>
                <a:srgbClr val="000000"/>
              </a:solidFill>
            </a:endParaRPr>
          </a:p>
        </p:txBody>
      </p:sp>
      <p:sp>
        <p:nvSpPr>
          <p:cNvPr id="197" name="Google Shape;197;p27"/>
          <p:cNvSpPr txBox="1"/>
          <p:nvPr/>
        </p:nvSpPr>
        <p:spPr>
          <a:xfrm>
            <a:off x="622251" y="1273975"/>
            <a:ext cx="11169300" cy="2246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sz="2300">
                <a:solidFill>
                  <a:schemeClr val="dk1"/>
                </a:solidFill>
                <a:latin typeface="Calibri"/>
                <a:ea typeface="Calibri"/>
                <a:cs typeface="Calibri"/>
                <a:sym typeface="Calibri"/>
              </a:rPr>
              <a:t>tiriant šią rodiklio dalį siekiama sužinoti, ar mokytojai tinkamai ugdo kiekvieno mokinio gabumus bei talentus.</a:t>
            </a:r>
            <a:endParaRPr sz="2300">
              <a:solidFill>
                <a:schemeClr val="dk1"/>
              </a:solidFill>
              <a:latin typeface="Calibri"/>
              <a:ea typeface="Calibri"/>
              <a:cs typeface="Calibri"/>
              <a:sym typeface="Calibri"/>
            </a:endParaRPr>
          </a:p>
          <a:p>
            <a:pPr marL="0" lvl="0" indent="0" algn="l" rtl="0">
              <a:spcBef>
                <a:spcPts val="0"/>
              </a:spcBef>
              <a:spcAft>
                <a:spcPts val="0"/>
              </a:spcAft>
              <a:buNone/>
            </a:pPr>
            <a:endParaRPr sz="2300">
              <a:solidFill>
                <a:schemeClr val="dk1"/>
              </a:solidFill>
              <a:latin typeface="Calibri"/>
              <a:ea typeface="Calibri"/>
              <a:cs typeface="Calibri"/>
              <a:sym typeface="Calibri"/>
            </a:endParaRPr>
          </a:p>
          <a:p>
            <a:pPr marL="0" lvl="0" indent="0" algn="l" rtl="0">
              <a:spcBef>
                <a:spcPts val="0"/>
              </a:spcBef>
              <a:spcAft>
                <a:spcPts val="0"/>
              </a:spcAft>
              <a:buNone/>
            </a:pPr>
            <a:r>
              <a:rPr lang="lt-LT" sz="2300">
                <a:solidFill>
                  <a:schemeClr val="dk1"/>
                </a:solidFill>
                <a:latin typeface="Calibri"/>
                <a:ea typeface="Calibri"/>
                <a:cs typeface="Calibri"/>
                <a:sym typeface="Calibri"/>
              </a:rPr>
              <a:t>Klausėme mokytojų ir mokinių:</a:t>
            </a:r>
            <a:endParaRPr sz="2300">
              <a:solidFill>
                <a:schemeClr val="dk1"/>
              </a:solidFill>
              <a:latin typeface="Calibri"/>
              <a:ea typeface="Calibri"/>
              <a:cs typeface="Calibri"/>
              <a:sym typeface="Calibri"/>
            </a:endParaRPr>
          </a:p>
          <a:p>
            <a:pPr marL="457200" lvl="0" indent="-374650" algn="l" rtl="0">
              <a:spcBef>
                <a:spcPts val="0"/>
              </a:spcBef>
              <a:spcAft>
                <a:spcPts val="0"/>
              </a:spcAft>
              <a:buClr>
                <a:schemeClr val="dk1"/>
              </a:buClr>
              <a:buSzPts val="2300"/>
              <a:buFont typeface="Calibri"/>
              <a:buChar char="●"/>
            </a:pPr>
            <a:r>
              <a:rPr lang="lt-LT" sz="2300">
                <a:solidFill>
                  <a:schemeClr val="dk1"/>
                </a:solidFill>
                <a:latin typeface="Calibri"/>
                <a:ea typeface="Calibri"/>
                <a:cs typeface="Calibri"/>
                <a:sym typeface="Calibri"/>
              </a:rPr>
              <a:t>kokiais būdais VVDG mokytojai ugdo gabius, talentingus mokinius, buvo galima rinktis iš šių arba pateikti kitus:</a:t>
            </a:r>
            <a:endParaRPr sz="2300">
              <a:solidFill>
                <a:schemeClr val="dk1"/>
              </a:solidFill>
              <a:latin typeface="Calibri"/>
              <a:ea typeface="Calibri"/>
              <a:cs typeface="Calibri"/>
              <a:sym typeface="Calibri"/>
            </a:endParaRPr>
          </a:p>
          <a:p>
            <a:pPr marL="914400" lvl="1" indent="-336550" algn="l" rtl="0">
              <a:spcBef>
                <a:spcPts val="0"/>
              </a:spcBef>
              <a:spcAft>
                <a:spcPts val="0"/>
              </a:spcAft>
              <a:buSzPts val="1700"/>
              <a:buFont typeface="Times New Roman"/>
              <a:buChar char="○"/>
            </a:pPr>
            <a:r>
              <a:rPr lang="lt-LT" sz="1700">
                <a:latin typeface="Times New Roman"/>
                <a:ea typeface="Times New Roman"/>
                <a:cs typeface="Times New Roman"/>
                <a:sym typeface="Times New Roman"/>
              </a:rPr>
              <a:t>Duoda daugiau kartojimo užduočių</a:t>
            </a:r>
            <a:endParaRPr sz="1700">
              <a:latin typeface="Times New Roman"/>
              <a:ea typeface="Times New Roman"/>
              <a:cs typeface="Times New Roman"/>
              <a:sym typeface="Times New Roman"/>
            </a:endParaRPr>
          </a:p>
          <a:p>
            <a:pPr marL="914400" lvl="1" indent="-336550" algn="l" rtl="0">
              <a:spcBef>
                <a:spcPts val="0"/>
              </a:spcBef>
              <a:spcAft>
                <a:spcPts val="0"/>
              </a:spcAft>
              <a:buSzPts val="1700"/>
              <a:buFont typeface="Times New Roman"/>
              <a:buChar char="○"/>
            </a:pPr>
            <a:r>
              <a:rPr lang="lt-LT" sz="1700">
                <a:latin typeface="Times New Roman"/>
                <a:ea typeface="Times New Roman"/>
                <a:cs typeface="Times New Roman"/>
                <a:sym typeface="Times New Roman"/>
              </a:rPr>
              <a:t>Skatina mokinio savarankiškumą</a:t>
            </a:r>
            <a:endParaRPr sz="1700">
              <a:latin typeface="Times New Roman"/>
              <a:ea typeface="Times New Roman"/>
              <a:cs typeface="Times New Roman"/>
              <a:sym typeface="Times New Roman"/>
            </a:endParaRPr>
          </a:p>
          <a:p>
            <a:pPr marL="914400" lvl="1" indent="-336550" algn="l" rtl="0">
              <a:spcBef>
                <a:spcPts val="0"/>
              </a:spcBef>
              <a:spcAft>
                <a:spcPts val="0"/>
              </a:spcAft>
              <a:buSzPts val="1700"/>
              <a:buFont typeface="Times New Roman"/>
              <a:buChar char="○"/>
            </a:pPr>
            <a:r>
              <a:rPr lang="lt-LT" sz="1700">
                <a:latin typeface="Times New Roman"/>
                <a:ea typeface="Times New Roman"/>
                <a:cs typeface="Times New Roman"/>
                <a:sym typeface="Times New Roman"/>
              </a:rPr>
              <a:t>Skatina tiksliai atkartoti faktus, užduočių sprendimo strategijas</a:t>
            </a:r>
            <a:endParaRPr sz="1700">
              <a:latin typeface="Times New Roman"/>
              <a:ea typeface="Times New Roman"/>
              <a:cs typeface="Times New Roman"/>
              <a:sym typeface="Times New Roman"/>
            </a:endParaRPr>
          </a:p>
          <a:p>
            <a:pPr marL="914400" lvl="1" indent="-336550" algn="l" rtl="0">
              <a:spcBef>
                <a:spcPts val="0"/>
              </a:spcBef>
              <a:spcAft>
                <a:spcPts val="0"/>
              </a:spcAft>
              <a:buSzPts val="1700"/>
              <a:buFont typeface="Times New Roman"/>
              <a:buChar char="○"/>
            </a:pPr>
            <a:r>
              <a:rPr lang="lt-LT" sz="1700">
                <a:latin typeface="Times New Roman"/>
                <a:ea typeface="Times New Roman"/>
                <a:cs typeface="Times New Roman"/>
                <a:sym typeface="Times New Roman"/>
              </a:rPr>
              <a:t>Skatina nenukrypti nuo temos</a:t>
            </a:r>
            <a:endParaRPr sz="1700">
              <a:latin typeface="Times New Roman"/>
              <a:ea typeface="Times New Roman"/>
              <a:cs typeface="Times New Roman"/>
              <a:sym typeface="Times New Roman"/>
            </a:endParaRPr>
          </a:p>
          <a:p>
            <a:pPr marL="914400" lvl="1" indent="-336550" algn="l" rtl="0">
              <a:spcBef>
                <a:spcPts val="0"/>
              </a:spcBef>
              <a:spcAft>
                <a:spcPts val="0"/>
              </a:spcAft>
              <a:buSzPts val="1700"/>
              <a:buFont typeface="Times New Roman"/>
              <a:buChar char="○"/>
            </a:pPr>
            <a:r>
              <a:rPr lang="lt-LT" sz="1700">
                <a:latin typeface="Times New Roman"/>
                <a:ea typeface="Times New Roman"/>
                <a:cs typeface="Times New Roman"/>
                <a:sym typeface="Times New Roman"/>
              </a:rPr>
              <a:t>Duoda „olimpiadines“ užduotis</a:t>
            </a:r>
            <a:endParaRPr sz="1700">
              <a:latin typeface="Times New Roman"/>
              <a:ea typeface="Times New Roman"/>
              <a:cs typeface="Times New Roman"/>
              <a:sym typeface="Times New Roman"/>
            </a:endParaRPr>
          </a:p>
          <a:p>
            <a:pPr marL="914400" lvl="1" indent="-336550" algn="l" rtl="0">
              <a:spcBef>
                <a:spcPts val="0"/>
              </a:spcBef>
              <a:spcAft>
                <a:spcPts val="0"/>
              </a:spcAft>
              <a:buSzPts val="1700"/>
              <a:buFont typeface="Times New Roman"/>
              <a:buChar char="○"/>
            </a:pPr>
            <a:r>
              <a:rPr lang="lt-LT" sz="1700">
                <a:latin typeface="Times New Roman"/>
                <a:ea typeface="Times New Roman"/>
                <a:cs typeface="Times New Roman"/>
                <a:sym typeface="Times New Roman"/>
              </a:rPr>
              <a:t>Moko dalyko aukštesniu lygiu (pateikiu sudėtingesnes užduotis)</a:t>
            </a:r>
            <a:endParaRPr sz="1700">
              <a:latin typeface="Times New Roman"/>
              <a:ea typeface="Times New Roman"/>
              <a:cs typeface="Times New Roman"/>
              <a:sym typeface="Times New Roman"/>
            </a:endParaRPr>
          </a:p>
          <a:p>
            <a:pPr marL="914400" lvl="1" indent="-336550" algn="l" rtl="0">
              <a:spcBef>
                <a:spcPts val="0"/>
              </a:spcBef>
              <a:spcAft>
                <a:spcPts val="0"/>
              </a:spcAft>
              <a:buSzPts val="1700"/>
              <a:buFont typeface="Times New Roman"/>
              <a:buChar char="○"/>
            </a:pPr>
            <a:r>
              <a:rPr lang="lt-LT" sz="1700">
                <a:latin typeface="Times New Roman"/>
                <a:ea typeface="Times New Roman"/>
                <a:cs typeface="Times New Roman"/>
                <a:sym typeface="Times New Roman"/>
              </a:rPr>
              <a:t>Sudaro sąlygas bendrauti su aukštesnių gebėjimų mokiniais</a:t>
            </a:r>
            <a:endParaRPr sz="1700">
              <a:latin typeface="Times New Roman"/>
              <a:ea typeface="Times New Roman"/>
              <a:cs typeface="Times New Roman"/>
              <a:sym typeface="Times New Roman"/>
            </a:endParaRPr>
          </a:p>
          <a:p>
            <a:pPr marL="914400" lvl="1" indent="-336550" algn="l" rtl="0">
              <a:spcBef>
                <a:spcPts val="0"/>
              </a:spcBef>
              <a:spcAft>
                <a:spcPts val="0"/>
              </a:spcAft>
              <a:buSzPts val="1700"/>
              <a:buFont typeface="Times New Roman"/>
              <a:buChar char="○"/>
            </a:pPr>
            <a:r>
              <a:rPr lang="lt-LT" sz="1700">
                <a:latin typeface="Times New Roman"/>
                <a:ea typeface="Times New Roman"/>
                <a:cs typeface="Times New Roman"/>
                <a:sym typeface="Times New Roman"/>
              </a:rPr>
              <a:t>Skatina neišsiskirti iš kitų</a:t>
            </a:r>
            <a:endParaRPr sz="1700">
              <a:latin typeface="Times New Roman"/>
              <a:ea typeface="Times New Roman"/>
              <a:cs typeface="Times New Roman"/>
              <a:sym typeface="Times New Roman"/>
            </a:endParaRPr>
          </a:p>
          <a:p>
            <a:pPr marL="914400" lvl="1" indent="-336550" algn="l" rtl="0">
              <a:spcBef>
                <a:spcPts val="0"/>
              </a:spcBef>
              <a:spcAft>
                <a:spcPts val="0"/>
              </a:spcAft>
              <a:buSzPts val="1700"/>
              <a:buFont typeface="Times New Roman"/>
              <a:buChar char="○"/>
            </a:pPr>
            <a:r>
              <a:rPr lang="lt-LT" sz="1700">
                <a:latin typeface="Times New Roman"/>
                <a:ea typeface="Times New Roman"/>
                <a:cs typeface="Times New Roman"/>
                <a:sym typeface="Times New Roman"/>
              </a:rPr>
              <a:t>Skatina atlikti tai, kas užduota</a:t>
            </a:r>
            <a:endParaRPr sz="1700">
              <a:latin typeface="Times New Roman"/>
              <a:ea typeface="Times New Roman"/>
              <a:cs typeface="Times New Roman"/>
              <a:sym typeface="Times New Roman"/>
            </a:endParaRPr>
          </a:p>
          <a:p>
            <a:pPr marL="914400" lvl="1" indent="-336550" algn="l" rtl="0">
              <a:spcBef>
                <a:spcPts val="0"/>
              </a:spcBef>
              <a:spcAft>
                <a:spcPts val="0"/>
              </a:spcAft>
              <a:buSzPts val="1700"/>
              <a:buFont typeface="Times New Roman"/>
              <a:buChar char="○"/>
            </a:pPr>
            <a:r>
              <a:rPr lang="lt-LT" sz="1700">
                <a:latin typeface="Times New Roman"/>
                <a:ea typeface="Times New Roman"/>
                <a:cs typeface="Times New Roman"/>
                <a:sym typeface="Times New Roman"/>
              </a:rPr>
              <a:t>Padeda pasiruošti olimpiadoms, konkursams, varžyboms</a:t>
            </a:r>
            <a:endParaRPr sz="1700">
              <a:latin typeface="Times New Roman"/>
              <a:ea typeface="Times New Roman"/>
              <a:cs typeface="Times New Roman"/>
              <a:sym typeface="Times New Roman"/>
            </a:endParaRPr>
          </a:p>
          <a:p>
            <a:pPr marL="914400" lvl="1" indent="-336550" algn="l" rtl="0">
              <a:spcBef>
                <a:spcPts val="0"/>
              </a:spcBef>
              <a:spcAft>
                <a:spcPts val="0"/>
              </a:spcAft>
              <a:buSzPts val="1700"/>
              <a:buFont typeface="Times New Roman"/>
              <a:buChar char="○"/>
            </a:pPr>
            <a:r>
              <a:rPr lang="lt-LT" sz="1700">
                <a:highlight>
                  <a:srgbClr val="FFFFFF"/>
                </a:highlight>
                <a:latin typeface="Times New Roman"/>
                <a:ea typeface="Times New Roman"/>
                <a:cs typeface="Times New Roman"/>
                <a:sym typeface="Times New Roman"/>
              </a:rPr>
              <a:t>Skiria kitokias užduotis namų darbams</a:t>
            </a:r>
            <a:endParaRPr sz="2200">
              <a:latin typeface="Times New Roman"/>
              <a:ea typeface="Times New Roman"/>
              <a:cs typeface="Times New Roman"/>
              <a:sym typeface="Times New Roman"/>
            </a:endParaRPr>
          </a:p>
          <a:p>
            <a:pPr marL="0" lvl="0" indent="0" algn="l" rtl="0">
              <a:spcBef>
                <a:spcPts val="0"/>
              </a:spcBef>
              <a:spcAft>
                <a:spcPts val="0"/>
              </a:spcAft>
              <a:buNone/>
            </a:pPr>
            <a:endParaRPr sz="2600">
              <a:solidFill>
                <a:schemeClr val="dk1"/>
              </a:solidFill>
              <a:latin typeface="Calibri"/>
              <a:ea typeface="Calibri"/>
              <a:cs typeface="Calibri"/>
              <a:sym typeface="Calibri"/>
            </a:endParaRPr>
          </a:p>
          <a:p>
            <a:pPr marL="457200" marR="0" lvl="0" indent="0" algn="l" rtl="0">
              <a:spcBef>
                <a:spcPts val="0"/>
              </a:spcBef>
              <a:spcAft>
                <a:spcPts val="0"/>
              </a:spcAft>
              <a:buNone/>
            </a:pPr>
            <a:endParaRPr sz="2600">
              <a:solidFill>
                <a:srgbClr val="FFFF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txBox="1">
            <a:spLocks noGrp="1"/>
          </p:cNvSpPr>
          <p:nvPr>
            <p:ph type="title"/>
          </p:nvPr>
        </p:nvSpPr>
        <p:spPr>
          <a:xfrm>
            <a:off x="559398" y="157512"/>
            <a:ext cx="10596282" cy="96128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80"/>
              <a:buFont typeface="Calibri"/>
              <a:buNone/>
            </a:pPr>
            <a:r>
              <a:rPr lang="lt-LT" sz="2880" b="1" cap="none"/>
              <a:t>MOKYKLŲ, VYKDANČIŲ BENDROJO UGDYMO PROGRAMAS, VEIKLOS KOKYBĖS VERTNIMO LYGIAI </a:t>
            </a:r>
            <a:endParaRPr sz="2880"/>
          </a:p>
        </p:txBody>
      </p:sp>
      <p:graphicFrame>
        <p:nvGraphicFramePr>
          <p:cNvPr id="102" name="Google Shape;102;p15"/>
          <p:cNvGraphicFramePr/>
          <p:nvPr/>
        </p:nvGraphicFramePr>
        <p:xfrm>
          <a:off x="559398" y="1484555"/>
          <a:ext cx="11403100" cy="4063345"/>
        </p:xfrm>
        <a:graphic>
          <a:graphicData uri="http://schemas.openxmlformats.org/drawingml/2006/table">
            <a:tbl>
              <a:tblPr firstRow="1" bandRow="1">
                <a:noFill/>
                <a:tableStyleId>{8851CCEC-4FD8-483B-8739-C656695B732C}</a:tableStyleId>
              </a:tblPr>
              <a:tblGrid>
                <a:gridCol w="1516825"/>
                <a:gridCol w="3905025"/>
                <a:gridCol w="1936375"/>
                <a:gridCol w="4044875"/>
              </a:tblGrid>
              <a:tr h="616000">
                <a:tc>
                  <a:txBody>
                    <a:bodyPr/>
                    <a:lstStyle/>
                    <a:p>
                      <a:pPr marL="0" marR="0" lvl="0" indent="0" algn="l" rtl="0">
                        <a:spcBef>
                          <a:spcPts val="0"/>
                        </a:spcBef>
                        <a:spcAft>
                          <a:spcPts val="0"/>
                        </a:spcAft>
                        <a:buNone/>
                      </a:pPr>
                      <a:r>
                        <a:rPr lang="lt-LT" sz="1800" u="none" strike="noStrike" cap="none"/>
                        <a:t>Kokybės lygis</a:t>
                      </a:r>
                      <a:endParaRPr sz="1800"/>
                    </a:p>
                  </a:txBody>
                  <a:tcPr marL="91450" marR="91450" marT="45725" marB="45725"/>
                </a:tc>
                <a:tc>
                  <a:txBody>
                    <a:bodyPr/>
                    <a:lstStyle/>
                    <a:p>
                      <a:pPr marL="0" marR="0" lvl="0" indent="0" algn="l" rtl="0">
                        <a:spcBef>
                          <a:spcPts val="0"/>
                        </a:spcBef>
                        <a:spcAft>
                          <a:spcPts val="0"/>
                        </a:spcAft>
                        <a:buNone/>
                      </a:pPr>
                      <a:r>
                        <a:rPr lang="lt-LT" sz="1800"/>
                        <a:t>Vertinimas</a:t>
                      </a:r>
                      <a:endParaRPr sz="1800"/>
                    </a:p>
                  </a:txBody>
                  <a:tcPr marL="91450" marR="91450" marT="45725" marB="45725"/>
                </a:tc>
                <a:tc>
                  <a:txBody>
                    <a:bodyPr/>
                    <a:lstStyle/>
                    <a:p>
                      <a:pPr marL="0" marR="0" lvl="0" indent="0" algn="l" rtl="0">
                        <a:spcBef>
                          <a:spcPts val="0"/>
                        </a:spcBef>
                        <a:spcAft>
                          <a:spcPts val="0"/>
                        </a:spcAft>
                        <a:buNone/>
                      </a:pPr>
                      <a:r>
                        <a:rPr lang="lt-LT" sz="1800"/>
                        <a:t>Procentinė vertė</a:t>
                      </a:r>
                      <a:endParaRPr sz="1800"/>
                    </a:p>
                  </a:txBody>
                  <a:tcPr marL="91450" marR="91450" marT="45725" marB="45725"/>
                </a:tc>
                <a:tc>
                  <a:txBody>
                    <a:bodyPr/>
                    <a:lstStyle/>
                    <a:p>
                      <a:pPr marL="0" marR="0" lvl="0" indent="0" algn="l" rtl="0">
                        <a:spcBef>
                          <a:spcPts val="0"/>
                        </a:spcBef>
                        <a:spcAft>
                          <a:spcPts val="0"/>
                        </a:spcAft>
                        <a:buNone/>
                      </a:pPr>
                      <a:r>
                        <a:rPr lang="lt-LT" sz="1800"/>
                        <a:t>Išvada</a:t>
                      </a:r>
                      <a:endParaRPr sz="1800"/>
                    </a:p>
                  </a:txBody>
                  <a:tcPr marL="91450" marR="91450" marT="45725" marB="45725"/>
                </a:tc>
              </a:tr>
              <a:tr h="616000">
                <a:tc>
                  <a:txBody>
                    <a:bodyPr/>
                    <a:lstStyle/>
                    <a:p>
                      <a:pPr marL="0" marR="0" lvl="0" indent="0" algn="l" rtl="0">
                        <a:spcBef>
                          <a:spcPts val="0"/>
                        </a:spcBef>
                        <a:spcAft>
                          <a:spcPts val="0"/>
                        </a:spcAft>
                        <a:buNone/>
                      </a:pPr>
                      <a:r>
                        <a:rPr lang="lt-LT" sz="1800"/>
                        <a:t>4 lygis</a:t>
                      </a:r>
                      <a:endParaRPr sz="1800"/>
                    </a:p>
                  </a:txBody>
                  <a:tcPr marL="91450" marR="91450" marT="45725" marB="45725"/>
                </a:tc>
                <a:tc>
                  <a:txBody>
                    <a:bodyPr/>
                    <a:lstStyle/>
                    <a:p>
                      <a:pPr marL="0" marR="0" lvl="0" indent="0" algn="l" rtl="0">
                        <a:spcBef>
                          <a:spcPts val="0"/>
                        </a:spcBef>
                        <a:spcAft>
                          <a:spcPts val="0"/>
                        </a:spcAft>
                        <a:buNone/>
                      </a:pPr>
                      <a:r>
                        <a:rPr lang="lt-LT" sz="1800" b="1" i="1"/>
                        <a:t>Labai gera: </a:t>
                      </a:r>
                      <a:r>
                        <a:rPr lang="lt-LT" sz="1800"/>
                        <a:t>veiksminga, išskirtinė, kryptinga, savita, kūrybiška</a:t>
                      </a:r>
                      <a:endParaRPr sz="1800"/>
                    </a:p>
                  </a:txBody>
                  <a:tcPr marL="91450" marR="91450" marT="45725" marB="45725"/>
                </a:tc>
                <a:tc>
                  <a:txBody>
                    <a:bodyPr/>
                    <a:lstStyle/>
                    <a:p>
                      <a:pPr marL="0" marR="0" lvl="0" indent="0" algn="l" rtl="0">
                        <a:spcBef>
                          <a:spcPts val="0"/>
                        </a:spcBef>
                        <a:spcAft>
                          <a:spcPts val="0"/>
                        </a:spcAft>
                        <a:buNone/>
                      </a:pPr>
                      <a:r>
                        <a:rPr lang="lt-LT" sz="1800"/>
                        <a:t>90 proc. </a:t>
                      </a:r>
                      <a:endParaRPr/>
                    </a:p>
                    <a:p>
                      <a:pPr marL="0" marR="0" lvl="0" indent="0" algn="l" rtl="0">
                        <a:spcBef>
                          <a:spcPts val="0"/>
                        </a:spcBef>
                        <a:spcAft>
                          <a:spcPts val="0"/>
                        </a:spcAft>
                        <a:buNone/>
                      </a:pPr>
                      <a:r>
                        <a:rPr lang="lt-LT" sz="1800"/>
                        <a:t>ir daugiau</a:t>
                      </a:r>
                      <a:endParaRPr sz="1800"/>
                    </a:p>
                  </a:txBody>
                  <a:tcPr marL="91450" marR="91450" marT="45725" marB="45725"/>
                </a:tc>
                <a:tc>
                  <a:txBody>
                    <a:bodyPr/>
                    <a:lstStyle/>
                    <a:p>
                      <a:pPr marL="0" marR="0" lvl="0" indent="0" algn="l" rtl="0">
                        <a:spcBef>
                          <a:spcPts val="0"/>
                        </a:spcBef>
                        <a:spcAft>
                          <a:spcPts val="0"/>
                        </a:spcAft>
                        <a:buNone/>
                      </a:pPr>
                      <a:r>
                        <a:rPr lang="lt-LT" sz="1800"/>
                        <a:t>Verta paskleisti už mokyklos ribų</a:t>
                      </a:r>
                      <a:endParaRPr sz="1800"/>
                    </a:p>
                  </a:txBody>
                  <a:tcPr marL="91450" marR="91450" marT="45725" marB="45725"/>
                </a:tc>
              </a:tr>
              <a:tr h="616000">
                <a:tc>
                  <a:txBody>
                    <a:bodyPr/>
                    <a:lstStyle/>
                    <a:p>
                      <a:pPr marL="0" marR="0" lvl="0" indent="0" algn="l" rtl="0">
                        <a:lnSpc>
                          <a:spcPct val="100000"/>
                        </a:lnSpc>
                        <a:spcBef>
                          <a:spcPts val="0"/>
                        </a:spcBef>
                        <a:spcAft>
                          <a:spcPts val="0"/>
                        </a:spcAft>
                        <a:buClr>
                          <a:schemeClr val="dk1"/>
                        </a:buClr>
                        <a:buSzPts val="1800"/>
                        <a:buFont typeface="Calibri"/>
                        <a:buNone/>
                      </a:pPr>
                      <a:r>
                        <a:rPr lang="lt-LT" sz="1800"/>
                        <a:t>3 lygis</a:t>
                      </a:r>
                      <a:endParaRPr sz="1800"/>
                    </a:p>
                  </a:txBody>
                  <a:tcPr marL="91450" marR="91450" marT="45725" marB="45725"/>
                </a:tc>
                <a:tc>
                  <a:txBody>
                    <a:bodyPr/>
                    <a:lstStyle/>
                    <a:p>
                      <a:pPr marL="0" marR="0" lvl="0" indent="0" algn="l" rtl="0">
                        <a:spcBef>
                          <a:spcPts val="0"/>
                        </a:spcBef>
                        <a:spcAft>
                          <a:spcPts val="0"/>
                        </a:spcAft>
                        <a:buNone/>
                      </a:pPr>
                      <a:r>
                        <a:rPr lang="lt-LT" sz="1800" b="1" i="1"/>
                        <a:t>Gera: </a:t>
                      </a:r>
                      <a:r>
                        <a:rPr lang="lt-LT" sz="1800"/>
                        <a:t>viršija vidurkį, tinkama, potenciali, lanksti</a:t>
                      </a:r>
                      <a:endParaRPr sz="1800"/>
                    </a:p>
                  </a:txBody>
                  <a:tcPr marL="91450" marR="91450" marT="45725" marB="45725"/>
                </a:tc>
                <a:tc>
                  <a:txBody>
                    <a:bodyPr/>
                    <a:lstStyle/>
                    <a:p>
                      <a:pPr marL="0" marR="0" lvl="0" indent="0" algn="l" rtl="0">
                        <a:spcBef>
                          <a:spcPts val="0"/>
                        </a:spcBef>
                        <a:spcAft>
                          <a:spcPts val="0"/>
                        </a:spcAft>
                        <a:buNone/>
                      </a:pPr>
                      <a:r>
                        <a:rPr lang="lt-LT" sz="1800"/>
                        <a:t>60–89 proc.</a:t>
                      </a:r>
                      <a:endParaRPr sz="1800"/>
                    </a:p>
                  </a:txBody>
                  <a:tcPr marL="91450" marR="91450" marT="45725" marB="45725"/>
                </a:tc>
                <a:tc>
                  <a:txBody>
                    <a:bodyPr/>
                    <a:lstStyle/>
                    <a:p>
                      <a:pPr marL="0" marR="0" lvl="0" indent="0" algn="l" rtl="0">
                        <a:spcBef>
                          <a:spcPts val="0"/>
                        </a:spcBef>
                        <a:spcAft>
                          <a:spcPts val="0"/>
                        </a:spcAft>
                        <a:buNone/>
                      </a:pPr>
                      <a:r>
                        <a:rPr lang="lt-LT" sz="1800"/>
                        <a:t>Verta paskleisti pačioje mokykloje</a:t>
                      </a:r>
                      <a:endParaRPr sz="1800"/>
                    </a:p>
                  </a:txBody>
                  <a:tcPr marL="91450" marR="91450" marT="45725" marB="45725"/>
                </a:tc>
              </a:tr>
              <a:tr h="647075">
                <a:tc>
                  <a:txBody>
                    <a:bodyPr/>
                    <a:lstStyle/>
                    <a:p>
                      <a:pPr marL="0" marR="0" lvl="0" indent="0" algn="l" rtl="0">
                        <a:spcBef>
                          <a:spcPts val="0"/>
                        </a:spcBef>
                        <a:spcAft>
                          <a:spcPts val="0"/>
                        </a:spcAft>
                        <a:buNone/>
                      </a:pPr>
                      <a:r>
                        <a:rPr lang="lt-LT" sz="1800"/>
                        <a:t>2 lygis</a:t>
                      </a:r>
                      <a:endParaRPr sz="1800"/>
                    </a:p>
                  </a:txBody>
                  <a:tcPr marL="91450" marR="91450" marT="45725" marB="45725"/>
                </a:tc>
                <a:tc>
                  <a:txBody>
                    <a:bodyPr/>
                    <a:lstStyle/>
                    <a:p>
                      <a:pPr marL="0" marR="0" lvl="0" indent="0" algn="l" rtl="0">
                        <a:spcBef>
                          <a:spcPts val="0"/>
                        </a:spcBef>
                        <a:spcAft>
                          <a:spcPts val="0"/>
                        </a:spcAft>
                        <a:buNone/>
                      </a:pPr>
                      <a:r>
                        <a:rPr lang="lt-LT" sz="1800" b="1" i="1"/>
                        <a:t>Patenkinama: </a:t>
                      </a:r>
                      <a:r>
                        <a:rPr lang="lt-LT" sz="1800"/>
                        <a:t>vidutiniška, nebloga, nesisteminga, neišskirtinė</a:t>
                      </a:r>
                      <a:endParaRPr sz="1800"/>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Calibri"/>
                        <a:buNone/>
                      </a:pPr>
                      <a:r>
                        <a:rPr lang="lt-LT" sz="1800"/>
                        <a:t>31–59 proc.</a:t>
                      </a:r>
                      <a:endParaRPr sz="1800"/>
                    </a:p>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r>
                        <a:rPr lang="lt-LT" sz="1800"/>
                        <a:t>Mokykloje yra ką tobulinti, verta sustiprinti ir išplėtoti.</a:t>
                      </a:r>
                      <a:endParaRPr sz="1800"/>
                    </a:p>
                  </a:txBody>
                  <a:tcPr marL="91450" marR="91450" marT="45725" marB="45725"/>
                </a:tc>
              </a:tr>
              <a:tr h="616000">
                <a:tc>
                  <a:txBody>
                    <a:bodyPr/>
                    <a:lstStyle/>
                    <a:p>
                      <a:pPr marL="0" marR="0" lvl="0" indent="0" algn="l" rtl="0">
                        <a:spcBef>
                          <a:spcPts val="0"/>
                        </a:spcBef>
                        <a:spcAft>
                          <a:spcPts val="0"/>
                        </a:spcAft>
                        <a:buNone/>
                      </a:pPr>
                      <a:r>
                        <a:rPr lang="lt-LT" sz="1800"/>
                        <a:t>1 lygis</a:t>
                      </a:r>
                      <a:endParaRPr sz="1800"/>
                    </a:p>
                  </a:txBody>
                  <a:tcPr marL="91450" marR="91450" marT="45725" marB="45725"/>
                </a:tc>
                <a:tc>
                  <a:txBody>
                    <a:bodyPr/>
                    <a:lstStyle/>
                    <a:p>
                      <a:pPr marL="0" marR="0" lvl="0" indent="0" algn="l" rtl="0">
                        <a:spcBef>
                          <a:spcPts val="0"/>
                        </a:spcBef>
                        <a:spcAft>
                          <a:spcPts val="0"/>
                        </a:spcAft>
                        <a:buNone/>
                      </a:pPr>
                      <a:r>
                        <a:rPr lang="lt-LT" sz="1800" b="1" i="1"/>
                        <a:t>Prasta: </a:t>
                      </a:r>
                      <a:r>
                        <a:rPr lang="lt-LT" sz="1800"/>
                        <a:t>nepatenkinama, neveiksminga, netinkama, nekonkreti</a:t>
                      </a:r>
                      <a:endParaRPr sz="1800"/>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Calibri"/>
                        <a:buNone/>
                      </a:pPr>
                      <a:r>
                        <a:rPr lang="lt-LT" sz="1800"/>
                        <a:t>11–30 proc.</a:t>
                      </a:r>
                      <a:endParaRPr sz="1800"/>
                    </a:p>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r>
                        <a:rPr lang="lt-LT" sz="1800"/>
                        <a:t>Veiklą būtina tobulinti. Mokyklai reikalinga išorinė pagalba.</a:t>
                      </a:r>
                      <a:endParaRPr sz="1800"/>
                    </a:p>
                  </a:txBody>
                  <a:tcPr marL="91450" marR="91450" marT="45725" marB="45725"/>
                </a:tc>
              </a:tr>
              <a:tr h="880000">
                <a:tc>
                  <a:txBody>
                    <a:bodyPr/>
                    <a:lstStyle/>
                    <a:p>
                      <a:pPr marL="0" marR="0" lvl="0" indent="0" algn="l" rtl="0">
                        <a:spcBef>
                          <a:spcPts val="0"/>
                        </a:spcBef>
                        <a:spcAft>
                          <a:spcPts val="0"/>
                        </a:spcAft>
                        <a:buNone/>
                      </a:pPr>
                      <a:r>
                        <a:rPr lang="lt-LT" sz="1800"/>
                        <a:t>N lygis</a:t>
                      </a:r>
                      <a:endParaRPr sz="1800"/>
                    </a:p>
                  </a:txBody>
                  <a:tcPr marL="91450" marR="91450" marT="45725" marB="45725"/>
                </a:tc>
                <a:tc>
                  <a:txBody>
                    <a:bodyPr/>
                    <a:lstStyle/>
                    <a:p>
                      <a:pPr marL="0" marR="0" lvl="0" indent="0" algn="l" rtl="0">
                        <a:spcBef>
                          <a:spcPts val="0"/>
                        </a:spcBef>
                        <a:spcAft>
                          <a:spcPts val="0"/>
                        </a:spcAft>
                        <a:buNone/>
                      </a:pPr>
                      <a:r>
                        <a:rPr lang="lt-LT" sz="1800" b="1" i="1"/>
                        <a:t>Labai prasta: </a:t>
                      </a:r>
                      <a:r>
                        <a:rPr lang="lt-LT" sz="1800"/>
                        <a:t>nepriimtina</a:t>
                      </a:r>
                      <a:endParaRPr sz="1800"/>
                    </a:p>
                  </a:txBody>
                  <a:tcPr marL="91450" marR="91450" marT="45725" marB="45725"/>
                </a:tc>
                <a:tc>
                  <a:txBody>
                    <a:bodyPr/>
                    <a:lstStyle/>
                    <a:p>
                      <a:pPr marL="0" marR="0" lvl="0" indent="0" algn="l" rtl="0">
                        <a:spcBef>
                          <a:spcPts val="0"/>
                        </a:spcBef>
                        <a:spcAft>
                          <a:spcPts val="0"/>
                        </a:spcAft>
                        <a:buNone/>
                      </a:pPr>
                      <a:r>
                        <a:rPr lang="lt-LT" sz="1800"/>
                        <a:t>Iki 10 proc.</a:t>
                      </a:r>
                      <a:endParaRPr sz="1800"/>
                    </a:p>
                  </a:txBody>
                  <a:tcPr marL="91450" marR="91450" marT="45725" marB="45725"/>
                </a:tc>
                <a:tc>
                  <a:txBody>
                    <a:bodyPr/>
                    <a:lstStyle/>
                    <a:p>
                      <a:pPr marL="0" marR="0" lvl="0" indent="0" algn="l" rtl="0">
                        <a:spcBef>
                          <a:spcPts val="0"/>
                        </a:spcBef>
                        <a:spcAft>
                          <a:spcPts val="0"/>
                        </a:spcAft>
                        <a:buNone/>
                      </a:pPr>
                      <a:r>
                        <a:rPr lang="lt-LT" sz="1800"/>
                        <a:t>Būtina imtis radikalių pokyčių. Mokyklai reikalinga skubi išorinė pagalba.</a:t>
                      </a:r>
                      <a:endParaRPr sz="1800"/>
                    </a:p>
                  </a:txBody>
                  <a:tcPr marL="91450" marR="91450" marT="45725" marB="45725"/>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8"/>
          <p:cNvSpPr txBox="1">
            <a:spLocks noGrp="1"/>
          </p:cNvSpPr>
          <p:nvPr>
            <p:ph type="title"/>
          </p:nvPr>
        </p:nvSpPr>
        <p:spPr>
          <a:xfrm>
            <a:off x="534767" y="434714"/>
            <a:ext cx="10515600" cy="678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00"/>
              </a:buClr>
              <a:buSzPts val="4000"/>
              <a:buFont typeface="Calibri"/>
              <a:buNone/>
            </a:pPr>
            <a:r>
              <a:rPr lang="lt-LT" sz="4000" b="1">
                <a:solidFill>
                  <a:srgbClr val="000000"/>
                </a:solidFill>
              </a:rPr>
              <a:t>Tinkamas gabumų ir talentų ugdymas (II)</a:t>
            </a:r>
            <a:endParaRPr b="1">
              <a:solidFill>
                <a:srgbClr val="000000"/>
              </a:solidFill>
            </a:endParaRPr>
          </a:p>
        </p:txBody>
      </p:sp>
      <p:sp>
        <p:nvSpPr>
          <p:cNvPr id="203" name="Google Shape;203;p28"/>
          <p:cNvSpPr txBox="1"/>
          <p:nvPr/>
        </p:nvSpPr>
        <p:spPr>
          <a:xfrm>
            <a:off x="534776" y="1466425"/>
            <a:ext cx="11169300" cy="2246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sz="2600">
                <a:solidFill>
                  <a:schemeClr val="dk1"/>
                </a:solidFill>
                <a:latin typeface="Calibri"/>
                <a:ea typeface="Calibri"/>
                <a:cs typeface="Calibri"/>
                <a:sym typeface="Calibri"/>
              </a:rPr>
              <a:t>Klausėme mokinių, ar jie skatinami, sudominami, ugdomi jų gabumai ir talentai:</a:t>
            </a:r>
            <a:endParaRPr sz="2600">
              <a:solidFill>
                <a:schemeClr val="dk1"/>
              </a:solidFill>
              <a:latin typeface="Calibri"/>
              <a:ea typeface="Calibri"/>
              <a:cs typeface="Calibri"/>
              <a:sym typeface="Calibri"/>
            </a:endParaRPr>
          </a:p>
          <a:p>
            <a:pPr marL="457200" lvl="0" indent="-374650" algn="l" rtl="0">
              <a:spcBef>
                <a:spcPts val="0"/>
              </a:spcBef>
              <a:spcAft>
                <a:spcPts val="0"/>
              </a:spcAft>
              <a:buSzPts val="2300"/>
              <a:buFont typeface="Liberation Serif"/>
              <a:buChar char="●"/>
            </a:pPr>
            <a:r>
              <a:rPr lang="lt-LT" sz="2300">
                <a:latin typeface="Liberation Serif"/>
                <a:ea typeface="Liberation Serif"/>
                <a:cs typeface="Liberation Serif"/>
                <a:sym typeface="Liberation Serif"/>
              </a:rPr>
              <a:t>Ar mokytojai padeda ugdyti, lavinti gabus ir talentus?</a:t>
            </a:r>
            <a:endParaRPr sz="2300">
              <a:latin typeface="Liberation Serif"/>
              <a:ea typeface="Liberation Serif"/>
              <a:cs typeface="Liberation Serif"/>
              <a:sym typeface="Liberation Serif"/>
            </a:endParaRPr>
          </a:p>
          <a:p>
            <a:pPr marL="457200" lvl="0" indent="-374650" algn="l" rtl="0">
              <a:spcBef>
                <a:spcPts val="0"/>
              </a:spcBef>
              <a:spcAft>
                <a:spcPts val="0"/>
              </a:spcAft>
              <a:buSzPts val="2300"/>
              <a:buFont typeface="Liberation Serif"/>
              <a:buChar char="●"/>
            </a:pPr>
            <a:r>
              <a:rPr lang="lt-LT" sz="2300">
                <a:latin typeface="Liberation Serif"/>
                <a:ea typeface="Liberation Serif"/>
                <a:cs typeface="Liberation Serif"/>
                <a:sym typeface="Liberation Serif"/>
              </a:rPr>
              <a:t>Ar mokytojai paįvairina pamokas, pateikdami įdomesnes, kūrybiškesnes užduotis?</a:t>
            </a:r>
            <a:endParaRPr sz="2300">
              <a:latin typeface="Liberation Serif"/>
              <a:ea typeface="Liberation Serif"/>
              <a:cs typeface="Liberation Serif"/>
              <a:sym typeface="Liberation Serif"/>
            </a:endParaRPr>
          </a:p>
          <a:p>
            <a:pPr marL="457200" lvl="0" indent="-374650" algn="l" rtl="0">
              <a:spcBef>
                <a:spcPts val="0"/>
              </a:spcBef>
              <a:spcAft>
                <a:spcPts val="0"/>
              </a:spcAft>
              <a:buSzPts val="2300"/>
              <a:buFont typeface="Liberation Serif"/>
              <a:buChar char="●"/>
            </a:pPr>
            <a:r>
              <a:rPr lang="lt-LT" sz="2300">
                <a:latin typeface="Liberation Serif"/>
                <a:ea typeface="Liberation Serif"/>
                <a:cs typeface="Liberation Serif"/>
                <a:sym typeface="Liberation Serif"/>
              </a:rPr>
              <a:t>Ar mokytojai skatina giliau, labiau domėtis dalyku?</a:t>
            </a:r>
            <a:endParaRPr sz="2300">
              <a:latin typeface="Liberation Serif"/>
              <a:ea typeface="Liberation Serif"/>
              <a:cs typeface="Liberation Serif"/>
              <a:sym typeface="Liberation Serif"/>
            </a:endParaRPr>
          </a:p>
          <a:p>
            <a:pPr marL="457200" lvl="0" indent="0" algn="l" rtl="0">
              <a:spcBef>
                <a:spcPts val="0"/>
              </a:spcBef>
              <a:spcAft>
                <a:spcPts val="0"/>
              </a:spcAft>
              <a:buNone/>
            </a:pPr>
            <a:endParaRPr sz="2300">
              <a:latin typeface="Liberation Serif"/>
              <a:ea typeface="Liberation Serif"/>
              <a:cs typeface="Liberation Serif"/>
              <a:sym typeface="Liberation Serif"/>
            </a:endParaRPr>
          </a:p>
          <a:p>
            <a:pPr marL="0" lvl="0" indent="0" algn="l" rtl="0">
              <a:spcBef>
                <a:spcPts val="0"/>
              </a:spcBef>
              <a:spcAft>
                <a:spcPts val="0"/>
              </a:spcAft>
              <a:buNone/>
            </a:pPr>
            <a:endParaRPr sz="2300">
              <a:latin typeface="Liberation Serif"/>
              <a:ea typeface="Liberation Serif"/>
              <a:cs typeface="Liberation Serif"/>
              <a:sym typeface="Liberation Serif"/>
            </a:endParaRPr>
          </a:p>
          <a:p>
            <a:pPr marL="0" lvl="0" indent="0" algn="l" rtl="0">
              <a:spcBef>
                <a:spcPts val="0"/>
              </a:spcBef>
              <a:spcAft>
                <a:spcPts val="0"/>
              </a:spcAft>
              <a:buNone/>
            </a:pPr>
            <a:r>
              <a:rPr lang="lt-LT" sz="2300">
                <a:latin typeface="Liberation Serif"/>
                <a:ea typeface="Liberation Serif"/>
                <a:cs typeface="Liberation Serif"/>
                <a:sym typeface="Liberation Serif"/>
              </a:rPr>
              <a:t>Klausėme mokinių tėvų:</a:t>
            </a:r>
            <a:endParaRPr sz="2300">
              <a:latin typeface="Liberation Serif"/>
              <a:ea typeface="Liberation Serif"/>
              <a:cs typeface="Liberation Serif"/>
              <a:sym typeface="Liberation Serif"/>
            </a:endParaRPr>
          </a:p>
          <a:p>
            <a:pPr marL="457200" lvl="0" indent="-374650" algn="l" rtl="0">
              <a:spcBef>
                <a:spcPts val="0"/>
              </a:spcBef>
              <a:spcAft>
                <a:spcPts val="0"/>
              </a:spcAft>
              <a:buSzPts val="2300"/>
              <a:buFont typeface="Liberation Serif"/>
              <a:buChar char="●"/>
            </a:pPr>
            <a:r>
              <a:rPr lang="lt-LT" sz="2300">
                <a:latin typeface="Liberation Serif"/>
                <a:ea typeface="Liberation Serif"/>
                <a:cs typeface="Liberation Serif"/>
                <a:sym typeface="Liberation Serif"/>
              </a:rPr>
              <a:t>ar, jų nuomone, VVDG mokytojai skiria daugiau dėmesio vaikų gabumams ir talentams ugdyti?</a:t>
            </a:r>
            <a:endParaRPr sz="2300">
              <a:latin typeface="Liberation Serif"/>
              <a:ea typeface="Liberation Serif"/>
              <a:cs typeface="Liberation Serif"/>
              <a:sym typeface="Liberation Serif"/>
            </a:endParaRPr>
          </a:p>
          <a:p>
            <a:pPr marL="457200" marR="0" lvl="0" indent="0" algn="l" rtl="0">
              <a:spcBef>
                <a:spcPts val="0"/>
              </a:spcBef>
              <a:spcAft>
                <a:spcPts val="0"/>
              </a:spcAft>
              <a:buNone/>
            </a:pPr>
            <a:endParaRPr sz="2600">
              <a:solidFill>
                <a:srgbClr val="FFFF00"/>
              </a:solidFill>
              <a:latin typeface="Calibri"/>
              <a:ea typeface="Calibri"/>
              <a:cs typeface="Calibri"/>
              <a:sym typeface="Calibri"/>
            </a:endParaRPr>
          </a:p>
        </p:txBody>
      </p:sp>
      <p:sp>
        <p:nvSpPr>
          <p:cNvPr id="204" name="Google Shape;204;p28"/>
          <p:cNvSpPr txBox="1"/>
          <p:nvPr/>
        </p:nvSpPr>
        <p:spPr>
          <a:xfrm>
            <a:off x="622250" y="6175700"/>
            <a:ext cx="11657100" cy="524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Calibri"/>
              <a:buNone/>
            </a:pPr>
            <a:r>
              <a:rPr lang="lt-LT" sz="4000" b="1">
                <a:solidFill>
                  <a:schemeClr val="dk1"/>
                </a:solidFill>
                <a:latin typeface="Calibri"/>
                <a:ea typeface="Calibri"/>
                <a:cs typeface="Calibri"/>
                <a:sym typeface="Calibri"/>
              </a:rPr>
              <a:t>Šis rodiklis atitinka 2 veiklos kokybės vertinimo lygį. </a:t>
            </a:r>
            <a:endParaRPr sz="4000" b="1">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4000"/>
              <a:buFont typeface="Calibri"/>
              <a:buNone/>
            </a:pPr>
            <a:endParaRPr sz="4000" b="1">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29"/>
          <p:cNvPicPr preferRelativeResize="0"/>
          <p:nvPr/>
        </p:nvPicPr>
        <p:blipFill>
          <a:blip r:embed="rId3">
            <a:alphaModFix/>
          </a:blip>
          <a:stretch>
            <a:fillRect/>
          </a:stretch>
        </p:blipFill>
        <p:spPr>
          <a:xfrm>
            <a:off x="122475" y="1161325"/>
            <a:ext cx="9569700" cy="5504250"/>
          </a:xfrm>
          <a:prstGeom prst="rect">
            <a:avLst/>
          </a:prstGeom>
          <a:noFill/>
          <a:ln>
            <a:noFill/>
          </a:ln>
        </p:spPr>
      </p:pic>
      <p:sp>
        <p:nvSpPr>
          <p:cNvPr id="211" name="Google Shape;211;p29"/>
          <p:cNvSpPr txBox="1">
            <a:spLocks noGrp="1"/>
          </p:cNvSpPr>
          <p:nvPr>
            <p:ph type="title"/>
          </p:nvPr>
        </p:nvSpPr>
        <p:spPr>
          <a:xfrm>
            <a:off x="446750" y="402375"/>
            <a:ext cx="10515600" cy="319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lt-LT" sz="4000" b="1"/>
              <a:t>Ugdymo metodai gabiems vaikams</a:t>
            </a:r>
            <a:r>
              <a:rPr lang="lt-LT" sz="4000"/>
              <a:t> (mokinių ir mokytojų atsakymai)</a:t>
            </a:r>
            <a:endParaRPr sz="4000"/>
          </a:p>
        </p:txBody>
      </p:sp>
      <p:sp>
        <p:nvSpPr>
          <p:cNvPr id="212" name="Google Shape;212;p29"/>
          <p:cNvSpPr txBox="1">
            <a:spLocks noGrp="1"/>
          </p:cNvSpPr>
          <p:nvPr>
            <p:ph type="body" idx="1"/>
          </p:nvPr>
        </p:nvSpPr>
        <p:spPr>
          <a:xfrm>
            <a:off x="9692175" y="1364600"/>
            <a:ext cx="2187000" cy="48462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lt-LT" sz="1800">
                <a:solidFill>
                  <a:srgbClr val="434343"/>
                </a:solidFill>
              </a:rPr>
              <a:t>Mokytojai gerai žino tinkamiausius metodus gabiems ir talentingiems mokiniams ugdyti, įvardina dauguma juos  taikantys, rečiausiai taiko sąlygų bendrauti su aukštesnių gebėjimų mokiniais sudarymą;</a:t>
            </a:r>
            <a:endParaRPr sz="1800">
              <a:solidFill>
                <a:srgbClr val="434343"/>
              </a:solidFill>
            </a:endParaRPr>
          </a:p>
          <a:p>
            <a:pPr marL="0" lvl="0" indent="0" algn="l" rtl="0">
              <a:lnSpc>
                <a:spcPct val="100000"/>
              </a:lnSpc>
              <a:spcBef>
                <a:spcPts val="0"/>
              </a:spcBef>
              <a:spcAft>
                <a:spcPts val="0"/>
              </a:spcAft>
              <a:buNone/>
            </a:pPr>
            <a:endParaRPr sz="1800">
              <a:solidFill>
                <a:srgbClr val="434343"/>
              </a:solidFill>
            </a:endParaRPr>
          </a:p>
          <a:p>
            <a:pPr marL="0" lvl="0" indent="0" algn="l" rtl="0">
              <a:lnSpc>
                <a:spcPct val="100000"/>
              </a:lnSpc>
              <a:spcBef>
                <a:spcPts val="0"/>
              </a:spcBef>
              <a:spcAft>
                <a:spcPts val="0"/>
              </a:spcAft>
              <a:buNone/>
            </a:pPr>
            <a:r>
              <a:rPr lang="lt-LT" sz="1800">
                <a:solidFill>
                  <a:srgbClr val="434343"/>
                </a:solidFill>
              </a:rPr>
              <a:t>33,9 % mokinių nurodo, kad mokytojai gabiems mokiniams skiria daugiau kartojimo užduočių.</a:t>
            </a:r>
            <a:endParaRPr sz="1800">
              <a:solidFill>
                <a:srgbClr val="434343"/>
              </a:solidFill>
            </a:endParaRPr>
          </a:p>
          <a:p>
            <a:pPr marL="0" lvl="0" indent="0" algn="l" rtl="0">
              <a:lnSpc>
                <a:spcPct val="100000"/>
              </a:lnSpc>
              <a:spcBef>
                <a:spcPts val="0"/>
              </a:spcBef>
              <a:spcAft>
                <a:spcPts val="0"/>
              </a:spcAft>
              <a:buNone/>
            </a:pPr>
            <a:endParaRPr sz="150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0"/>
          <p:cNvSpPr txBox="1">
            <a:spLocks noGrp="1"/>
          </p:cNvSpPr>
          <p:nvPr>
            <p:ph type="title"/>
          </p:nvPr>
        </p:nvSpPr>
        <p:spPr>
          <a:xfrm>
            <a:off x="845127" y="29578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lt-LT" sz="4000" b="1"/>
              <a:t>Gabumų ir talentų ugdymas </a:t>
            </a:r>
            <a:r>
              <a:rPr lang="lt-LT" sz="3500"/>
              <a:t>(tėvų atsakymai)</a:t>
            </a:r>
            <a:endParaRPr sz="3500"/>
          </a:p>
        </p:txBody>
      </p:sp>
      <p:sp>
        <p:nvSpPr>
          <p:cNvPr id="219" name="Google Shape;219;p30"/>
          <p:cNvSpPr txBox="1">
            <a:spLocks noGrp="1"/>
          </p:cNvSpPr>
          <p:nvPr>
            <p:ph type="body" idx="1"/>
          </p:nvPr>
        </p:nvSpPr>
        <p:spPr>
          <a:xfrm>
            <a:off x="845127" y="1828800"/>
            <a:ext cx="105156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lt-LT"/>
              <a:t> </a:t>
            </a:r>
            <a:endParaRPr/>
          </a:p>
        </p:txBody>
      </p:sp>
      <p:sp>
        <p:nvSpPr>
          <p:cNvPr id="221" name="Google Shape;221;p30"/>
          <p:cNvSpPr txBox="1">
            <a:spLocks noGrp="1"/>
          </p:cNvSpPr>
          <p:nvPr>
            <p:ph type="body" idx="1"/>
          </p:nvPr>
        </p:nvSpPr>
        <p:spPr>
          <a:xfrm>
            <a:off x="9692175" y="1859600"/>
            <a:ext cx="2187000" cy="43512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lt-LT" sz="2100">
                <a:solidFill>
                  <a:srgbClr val="434343"/>
                </a:solidFill>
              </a:rPr>
              <a:t>45,4  % tėvų  nurodo, kad mokytojai ugdo mokinių</a:t>
            </a:r>
            <a:endParaRPr sz="2100">
              <a:solidFill>
                <a:srgbClr val="434343"/>
              </a:solidFill>
            </a:endParaRPr>
          </a:p>
          <a:p>
            <a:pPr marL="0" lvl="0" indent="0" algn="l" rtl="0">
              <a:lnSpc>
                <a:spcPct val="100000"/>
              </a:lnSpc>
              <a:spcBef>
                <a:spcPts val="0"/>
              </a:spcBef>
              <a:spcAft>
                <a:spcPts val="0"/>
              </a:spcAft>
              <a:buNone/>
            </a:pPr>
            <a:r>
              <a:rPr lang="lt-LT" sz="2100">
                <a:solidFill>
                  <a:srgbClr val="434343"/>
                </a:solidFill>
              </a:rPr>
              <a:t>gabumus ir talentus, skiria jiems daugiau dėmesio.</a:t>
            </a:r>
            <a:endParaRPr sz="2100">
              <a:solidFill>
                <a:srgbClr val="434343"/>
              </a:solidFill>
            </a:endParaRPr>
          </a:p>
          <a:p>
            <a:pPr marL="0" lvl="0" indent="0" algn="l" rtl="0">
              <a:lnSpc>
                <a:spcPct val="100000"/>
              </a:lnSpc>
              <a:spcBef>
                <a:spcPts val="0"/>
              </a:spcBef>
              <a:spcAft>
                <a:spcPts val="0"/>
              </a:spcAft>
              <a:buNone/>
            </a:pPr>
            <a:endParaRPr sz="2100">
              <a:solidFill>
                <a:srgbClr val="434343"/>
              </a:solidFill>
            </a:endParaRPr>
          </a:p>
        </p:txBody>
      </p:sp>
      <p:pic>
        <p:nvPicPr>
          <p:cNvPr id="2" name="Paveikslėlis 1"/>
          <p:cNvPicPr>
            <a:picLocks noChangeAspect="1"/>
          </p:cNvPicPr>
          <p:nvPr/>
        </p:nvPicPr>
        <p:blipFill>
          <a:blip r:embed="rId3"/>
          <a:stretch>
            <a:fillRect/>
          </a:stretch>
        </p:blipFill>
        <p:spPr>
          <a:xfrm>
            <a:off x="464630" y="1652285"/>
            <a:ext cx="8709098" cy="4295775"/>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8" name="Google Shape;228;p31"/>
          <p:cNvSpPr txBox="1">
            <a:spLocks noGrp="1"/>
          </p:cNvSpPr>
          <p:nvPr>
            <p:ph type="title"/>
          </p:nvPr>
        </p:nvSpPr>
        <p:spPr>
          <a:xfrm>
            <a:off x="845127" y="365760"/>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lt-LT" sz="4000" b="1"/>
              <a:t>Gabumų ir talentų ugdymas </a:t>
            </a:r>
            <a:r>
              <a:rPr lang="lt-LT" sz="3500"/>
              <a:t>(mokinių atsakymai)</a:t>
            </a:r>
            <a:endParaRPr/>
          </a:p>
        </p:txBody>
      </p:sp>
      <p:sp>
        <p:nvSpPr>
          <p:cNvPr id="229" name="Google Shape;229;p31"/>
          <p:cNvSpPr txBox="1">
            <a:spLocks noGrp="1"/>
          </p:cNvSpPr>
          <p:nvPr>
            <p:ph type="body" idx="1"/>
          </p:nvPr>
        </p:nvSpPr>
        <p:spPr>
          <a:xfrm>
            <a:off x="8852400" y="1828800"/>
            <a:ext cx="3061800" cy="43512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lt-LT" sz="2100">
                <a:solidFill>
                  <a:srgbClr val="434343"/>
                </a:solidFill>
              </a:rPr>
              <a:t>38,3  % mokinių  nurodo, kad mokytojai padeda ugdyti gabumus ir talentus.</a:t>
            </a:r>
            <a:endParaRPr sz="2100">
              <a:solidFill>
                <a:srgbClr val="434343"/>
              </a:solidFill>
            </a:endParaRPr>
          </a:p>
          <a:p>
            <a:pPr marL="0" lvl="0" indent="0" algn="l" rtl="0">
              <a:lnSpc>
                <a:spcPct val="100000"/>
              </a:lnSpc>
              <a:spcBef>
                <a:spcPts val="0"/>
              </a:spcBef>
              <a:spcAft>
                <a:spcPts val="0"/>
              </a:spcAft>
              <a:buNone/>
            </a:pPr>
            <a:endParaRPr sz="2100">
              <a:solidFill>
                <a:srgbClr val="434343"/>
              </a:solidFill>
            </a:endParaRPr>
          </a:p>
          <a:p>
            <a:pPr marL="0" lvl="0" indent="0" algn="l" rtl="0">
              <a:lnSpc>
                <a:spcPct val="100000"/>
              </a:lnSpc>
              <a:spcBef>
                <a:spcPts val="0"/>
              </a:spcBef>
              <a:spcAft>
                <a:spcPts val="0"/>
              </a:spcAft>
              <a:buNone/>
            </a:pPr>
            <a:r>
              <a:rPr lang="lt-LT" sz="2100">
                <a:solidFill>
                  <a:srgbClr val="434343"/>
                </a:solidFill>
              </a:rPr>
              <a:t>Kiti duomenys:</a:t>
            </a:r>
            <a:endParaRPr sz="2100">
              <a:solidFill>
                <a:srgbClr val="434343"/>
              </a:solidFill>
            </a:endParaRPr>
          </a:p>
          <a:p>
            <a:pPr marL="0" lvl="0" indent="0" algn="l" rtl="0">
              <a:lnSpc>
                <a:spcPct val="100000"/>
              </a:lnSpc>
              <a:spcBef>
                <a:spcPts val="0"/>
              </a:spcBef>
              <a:spcAft>
                <a:spcPts val="0"/>
              </a:spcAft>
              <a:buClr>
                <a:schemeClr val="dk1"/>
              </a:buClr>
              <a:buSzPts val="1100"/>
              <a:buFont typeface="Arial"/>
              <a:buNone/>
            </a:pPr>
            <a:r>
              <a:rPr lang="lt-LT" sz="2100">
                <a:solidFill>
                  <a:srgbClr val="434343"/>
                </a:solidFill>
              </a:rPr>
              <a:t>63,4  % mokinių  nurodo, kad mokytojai pateikia įdomesnių, kūrybiškų užduočių, 58,5 % mokinių nurodė, kad mokytojai skatina daugiau domėtis jų dalyku.</a:t>
            </a:r>
            <a:endParaRPr sz="2100">
              <a:solidFill>
                <a:srgbClr val="434343"/>
              </a:solidFill>
            </a:endParaRPr>
          </a:p>
          <a:p>
            <a:pPr marL="0" lvl="0" indent="0" algn="l" rtl="0">
              <a:lnSpc>
                <a:spcPct val="100000"/>
              </a:lnSpc>
              <a:spcBef>
                <a:spcPts val="0"/>
              </a:spcBef>
              <a:spcAft>
                <a:spcPts val="0"/>
              </a:spcAft>
              <a:buClr>
                <a:schemeClr val="dk1"/>
              </a:buClr>
              <a:buSzPts val="1100"/>
              <a:buFont typeface="Arial"/>
              <a:buNone/>
            </a:pPr>
            <a:endParaRPr sz="2100">
              <a:solidFill>
                <a:srgbClr val="434343"/>
              </a:solidFill>
            </a:endParaRPr>
          </a:p>
          <a:p>
            <a:pPr marL="0" lvl="0" indent="0" algn="l" rtl="0">
              <a:spcBef>
                <a:spcPts val="1000"/>
              </a:spcBef>
              <a:spcAft>
                <a:spcPts val="0"/>
              </a:spcAft>
              <a:buNone/>
            </a:pPr>
            <a:endParaRPr/>
          </a:p>
        </p:txBody>
      </p:sp>
      <p:pic>
        <p:nvPicPr>
          <p:cNvPr id="2" name="Paveikslėlis 1"/>
          <p:cNvPicPr>
            <a:picLocks noChangeAspect="1"/>
          </p:cNvPicPr>
          <p:nvPr/>
        </p:nvPicPr>
        <p:blipFill>
          <a:blip r:embed="rId3"/>
          <a:stretch>
            <a:fillRect/>
          </a:stretch>
        </p:blipFill>
        <p:spPr>
          <a:xfrm>
            <a:off x="845127" y="1691460"/>
            <a:ext cx="7626051" cy="457218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2"/>
          <p:cNvSpPr txBox="1">
            <a:spLocks noGrp="1"/>
          </p:cNvSpPr>
          <p:nvPr>
            <p:ph type="title"/>
          </p:nvPr>
        </p:nvSpPr>
        <p:spPr>
          <a:xfrm>
            <a:off x="845127" y="365760"/>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lt-LT" sz="4000" b="1"/>
              <a:t>Tinkamas gabumų ir talentų ugdymas</a:t>
            </a:r>
            <a:endParaRPr/>
          </a:p>
        </p:txBody>
      </p:sp>
      <p:sp>
        <p:nvSpPr>
          <p:cNvPr id="236" name="Google Shape;236;p32"/>
          <p:cNvSpPr txBox="1">
            <a:spLocks noGrp="1"/>
          </p:cNvSpPr>
          <p:nvPr>
            <p:ph type="body" idx="1"/>
          </p:nvPr>
        </p:nvSpPr>
        <p:spPr>
          <a:xfrm>
            <a:off x="845125" y="2029400"/>
            <a:ext cx="10515600" cy="38532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lt-LT" sz="2300" b="1">
                <a:solidFill>
                  <a:srgbClr val="434343"/>
                </a:solidFill>
              </a:rPr>
              <a:t>39,4 proc. </a:t>
            </a:r>
            <a:r>
              <a:rPr lang="lt-LT" sz="2300">
                <a:solidFill>
                  <a:srgbClr val="434343"/>
                </a:solidFill>
              </a:rPr>
              <a:t>mokinių ir  </a:t>
            </a:r>
            <a:r>
              <a:rPr lang="lt-LT" sz="2300" b="1">
                <a:solidFill>
                  <a:srgbClr val="434343"/>
                </a:solidFill>
              </a:rPr>
              <a:t>63,1 proc. </a:t>
            </a:r>
            <a:r>
              <a:rPr lang="lt-LT" sz="2300">
                <a:solidFill>
                  <a:srgbClr val="434343"/>
                </a:solidFill>
              </a:rPr>
              <a:t>mokytojų, kad gabių talentingų mokinių ugdymui parenkami tinkami metodai.</a:t>
            </a:r>
            <a:endParaRPr sz="2300">
              <a:solidFill>
                <a:srgbClr val="434343"/>
              </a:solidFill>
            </a:endParaRPr>
          </a:p>
          <a:p>
            <a:pPr marL="0" lvl="0" indent="0" algn="l" rtl="0">
              <a:lnSpc>
                <a:spcPct val="100000"/>
              </a:lnSpc>
              <a:spcBef>
                <a:spcPts val="0"/>
              </a:spcBef>
              <a:spcAft>
                <a:spcPts val="0"/>
              </a:spcAft>
              <a:buNone/>
            </a:pPr>
            <a:r>
              <a:rPr lang="lt-LT" sz="2300" b="1">
                <a:solidFill>
                  <a:srgbClr val="434343"/>
                </a:solidFill>
              </a:rPr>
              <a:t>45,4 proc. </a:t>
            </a:r>
            <a:r>
              <a:rPr lang="lt-LT" sz="2300">
                <a:solidFill>
                  <a:srgbClr val="434343"/>
                </a:solidFill>
              </a:rPr>
              <a:t>tėvų  nurodo, kad mokytojai ugdo mokinių gabumus ir talentus, skiria jiems daugiau dėmesio.</a:t>
            </a:r>
            <a:endParaRPr sz="2300">
              <a:solidFill>
                <a:srgbClr val="434343"/>
              </a:solidFill>
            </a:endParaRPr>
          </a:p>
          <a:p>
            <a:pPr marL="0" lvl="0" indent="0" algn="l" rtl="0">
              <a:lnSpc>
                <a:spcPct val="100000"/>
              </a:lnSpc>
              <a:spcBef>
                <a:spcPts val="0"/>
              </a:spcBef>
              <a:spcAft>
                <a:spcPts val="0"/>
              </a:spcAft>
              <a:buClr>
                <a:schemeClr val="dk1"/>
              </a:buClr>
              <a:buSzPts val="1100"/>
              <a:buFont typeface="Arial"/>
              <a:buNone/>
            </a:pPr>
            <a:r>
              <a:rPr lang="lt-LT" sz="2300" b="1">
                <a:solidFill>
                  <a:srgbClr val="434343"/>
                </a:solidFill>
              </a:rPr>
              <a:t>53,4 proc. </a:t>
            </a:r>
            <a:r>
              <a:rPr lang="lt-LT" sz="2300">
                <a:solidFill>
                  <a:srgbClr val="434343"/>
                </a:solidFill>
              </a:rPr>
              <a:t>mokinių  nurodo, kad mokytojai padeda ugdyti gabumus ir talentus.</a:t>
            </a:r>
            <a:endParaRPr sz="2300">
              <a:solidFill>
                <a:srgbClr val="434343"/>
              </a:solidFill>
            </a:endParaRPr>
          </a:p>
          <a:p>
            <a:pPr marL="0" lvl="0" indent="0" algn="l" rtl="0">
              <a:lnSpc>
                <a:spcPct val="100000"/>
              </a:lnSpc>
              <a:spcBef>
                <a:spcPts val="0"/>
              </a:spcBef>
              <a:spcAft>
                <a:spcPts val="0"/>
              </a:spcAft>
              <a:buClr>
                <a:schemeClr val="dk1"/>
              </a:buClr>
              <a:buSzPts val="1100"/>
              <a:buFont typeface="Arial"/>
              <a:buNone/>
            </a:pPr>
            <a:endParaRPr sz="1800">
              <a:solidFill>
                <a:srgbClr val="434343"/>
              </a:solidFill>
            </a:endParaRPr>
          </a:p>
          <a:p>
            <a:pPr marL="0" lvl="0" indent="0" algn="l" rtl="0">
              <a:lnSpc>
                <a:spcPct val="100000"/>
              </a:lnSpc>
              <a:spcBef>
                <a:spcPts val="0"/>
              </a:spcBef>
              <a:spcAft>
                <a:spcPts val="0"/>
              </a:spcAft>
              <a:buNone/>
            </a:pPr>
            <a:r>
              <a:rPr lang="lt-LT" sz="1800">
                <a:solidFill>
                  <a:srgbClr val="434343"/>
                </a:solidFill>
              </a:rPr>
              <a:t/>
            </a:r>
            <a:br>
              <a:rPr lang="lt-LT" sz="1800">
                <a:solidFill>
                  <a:srgbClr val="434343"/>
                </a:solidFill>
              </a:rPr>
            </a:br>
            <a:endParaRPr sz="3200"/>
          </a:p>
          <a:p>
            <a:pPr marL="0" lvl="0" indent="0" algn="l" rtl="0">
              <a:spcBef>
                <a:spcPts val="1000"/>
              </a:spcBef>
              <a:spcAft>
                <a:spcPts val="0"/>
              </a:spcAft>
              <a:buNone/>
            </a:pPr>
            <a:r>
              <a:rPr lang="lt-LT" sz="3300"/>
              <a:t>Bendras tinkamo gabumų ir talentų ugdymo </a:t>
            </a:r>
            <a:r>
              <a:rPr lang="lt-LT" sz="3300" b="1"/>
              <a:t>lygis 2</a:t>
            </a:r>
            <a:r>
              <a:rPr lang="lt-LT" sz="3300"/>
              <a:t> (50,3 %)</a:t>
            </a:r>
            <a:endParaRPr sz="330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3"/>
          <p:cNvSpPr txBox="1">
            <a:spLocks noGrp="1"/>
          </p:cNvSpPr>
          <p:nvPr>
            <p:ph type="title"/>
          </p:nvPr>
        </p:nvSpPr>
        <p:spPr>
          <a:xfrm>
            <a:off x="372014" y="736863"/>
            <a:ext cx="10515600" cy="678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00"/>
              </a:buClr>
              <a:buSzPts val="4000"/>
              <a:buFont typeface="Calibri"/>
              <a:buNone/>
            </a:pPr>
            <a:r>
              <a:rPr lang="lt-LT" sz="4000" b="1">
                <a:solidFill>
                  <a:srgbClr val="000000"/>
                </a:solidFill>
              </a:rPr>
              <a:t>Bendradarbiavimas ugdant gabius mokinius</a:t>
            </a:r>
            <a:endParaRPr>
              <a:solidFill>
                <a:srgbClr val="000000"/>
              </a:solidFill>
            </a:endParaRPr>
          </a:p>
        </p:txBody>
      </p:sp>
      <p:sp>
        <p:nvSpPr>
          <p:cNvPr id="242" name="Google Shape;242;p33"/>
          <p:cNvSpPr txBox="1"/>
          <p:nvPr/>
        </p:nvSpPr>
        <p:spPr>
          <a:xfrm>
            <a:off x="372014" y="2029788"/>
            <a:ext cx="10190100" cy="2246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lt-LT" sz="2600" dirty="0">
                <a:solidFill>
                  <a:schemeClr val="dk1"/>
                </a:solidFill>
                <a:latin typeface="Calibri"/>
                <a:ea typeface="Calibri"/>
                <a:cs typeface="Calibri"/>
                <a:sym typeface="Calibri"/>
              </a:rPr>
              <a:t>tiriant šią rodiklio dalį siekiama sužinoti, ar mokytojai u</a:t>
            </a:r>
            <a:r>
              <a:rPr lang="lt-LT" sz="2600" dirty="0">
                <a:latin typeface="Calibri"/>
                <a:ea typeface="Calibri"/>
                <a:cs typeface="Calibri"/>
                <a:sym typeface="Calibri"/>
              </a:rPr>
              <a:t>gdant gabius mokinius, bendradarbiauja su kitomis institucijomis, socialiniais</a:t>
            </a:r>
            <a:endParaRPr sz="2600" dirty="0">
              <a:latin typeface="Calibri"/>
              <a:ea typeface="Calibri"/>
              <a:cs typeface="Calibri"/>
              <a:sym typeface="Calibri"/>
            </a:endParaRPr>
          </a:p>
          <a:p>
            <a:pPr marL="0" marR="0" lvl="0" indent="0" algn="l" rtl="0">
              <a:spcBef>
                <a:spcPts val="0"/>
              </a:spcBef>
              <a:spcAft>
                <a:spcPts val="0"/>
              </a:spcAft>
              <a:buNone/>
            </a:pPr>
            <a:r>
              <a:rPr lang="lt-LT" sz="2600" dirty="0">
                <a:latin typeface="Calibri"/>
                <a:ea typeface="Calibri"/>
                <a:cs typeface="Calibri"/>
                <a:sym typeface="Calibri"/>
              </a:rPr>
              <a:t>partneriais, neformaliojo švietimo mokytojais.</a:t>
            </a:r>
            <a:endParaRPr sz="2600" dirty="0">
              <a:latin typeface="Calibri"/>
              <a:ea typeface="Calibri"/>
              <a:cs typeface="Calibri"/>
              <a:sym typeface="Calibri"/>
            </a:endParaRPr>
          </a:p>
          <a:p>
            <a:pPr marL="0" marR="0" lvl="0" indent="0" algn="l" rtl="0">
              <a:spcBef>
                <a:spcPts val="0"/>
              </a:spcBef>
              <a:spcAft>
                <a:spcPts val="0"/>
              </a:spcAft>
              <a:buNone/>
            </a:pPr>
            <a:endParaRPr sz="2600" dirty="0">
              <a:solidFill>
                <a:srgbClr val="FFFF00"/>
              </a:solidFill>
              <a:latin typeface="Calibri"/>
              <a:ea typeface="Calibri"/>
              <a:cs typeface="Calibri"/>
              <a:sym typeface="Calibri"/>
            </a:endParaRPr>
          </a:p>
        </p:txBody>
      </p:sp>
      <p:sp>
        <p:nvSpPr>
          <p:cNvPr id="243" name="Google Shape;243;p33"/>
          <p:cNvSpPr txBox="1"/>
          <p:nvPr/>
        </p:nvSpPr>
        <p:spPr>
          <a:xfrm>
            <a:off x="372014" y="3937338"/>
            <a:ext cx="10515600" cy="6783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000"/>
              <a:buFont typeface="Calibri"/>
              <a:buNone/>
            </a:pPr>
            <a:r>
              <a:rPr lang="lt-LT" sz="4000" b="1" dirty="0">
                <a:solidFill>
                  <a:schemeClr val="dk1"/>
                </a:solidFill>
                <a:latin typeface="Calibri"/>
                <a:ea typeface="Calibri"/>
                <a:cs typeface="Calibri"/>
                <a:sym typeface="Calibri"/>
              </a:rPr>
              <a:t>Šis rodiklis atitinka 2 veiklos kokybės vertinimo lygį. </a:t>
            </a:r>
            <a:endParaRPr sz="4000" b="1"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4"/>
          <p:cNvSpPr txBox="1">
            <a:spLocks noGrp="1"/>
          </p:cNvSpPr>
          <p:nvPr>
            <p:ph type="title"/>
          </p:nvPr>
        </p:nvSpPr>
        <p:spPr>
          <a:xfrm>
            <a:off x="845127" y="365760"/>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lt-LT"/>
              <a:t>Mokytojų atsakymai (daugiau nei pusė nurodė bendradarbiaujantis su kitomis įstaigomis, ugdydami gabius vaikus)</a:t>
            </a:r>
            <a:endParaRPr/>
          </a:p>
        </p:txBody>
      </p:sp>
      <p:sp>
        <p:nvSpPr>
          <p:cNvPr id="250" name="Google Shape;250;p34"/>
          <p:cNvSpPr txBox="1">
            <a:spLocks noGrp="1"/>
          </p:cNvSpPr>
          <p:nvPr>
            <p:ph type="body" idx="1"/>
          </p:nvPr>
        </p:nvSpPr>
        <p:spPr>
          <a:xfrm>
            <a:off x="6648050" y="2236925"/>
            <a:ext cx="5265600" cy="34665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lt-LT" sz="1900" b="1">
                <a:latin typeface="Arial"/>
                <a:ea typeface="Arial"/>
                <a:cs typeface="Arial"/>
                <a:sym typeface="Arial"/>
              </a:rPr>
              <a:t>Įstaigos, su kuriomis, įvardino, kad bendradarbiauja VVDG mokytojai:</a:t>
            </a:r>
            <a:endParaRPr sz="19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lt-LT" sz="1900" i="1">
                <a:latin typeface="Arial"/>
                <a:ea typeface="Arial"/>
                <a:cs typeface="Arial"/>
                <a:sym typeface="Arial"/>
              </a:rPr>
              <a:t>Neformaliojo ugdymo centru, VU, Vienožinskio dailes mokykla, Getės institutu Vilniuje, Austrų-šveicarų skaitykla A. Mickevičiaus bibliotekoa, Šv.Kristoforo gimnazija, VGTU, M. K. Čiurlionio namais, Prancūzų institutu, su partneriais iš Prancūzijos, Lietuvos Junios Achievement, ISM, olimpiadų centru, Lietuvos jaunųjų matematikų mokykla</a:t>
            </a:r>
            <a:endParaRPr sz="1900" i="1">
              <a:latin typeface="Arial"/>
              <a:ea typeface="Arial"/>
              <a:cs typeface="Arial"/>
              <a:sym typeface="Arial"/>
            </a:endParaRPr>
          </a:p>
        </p:txBody>
      </p:sp>
      <p:pic>
        <p:nvPicPr>
          <p:cNvPr id="251" name="Google Shape;251;p34"/>
          <p:cNvPicPr preferRelativeResize="0"/>
          <p:nvPr/>
        </p:nvPicPr>
        <p:blipFill>
          <a:blip r:embed="rId3">
            <a:alphaModFix/>
          </a:blip>
          <a:stretch>
            <a:fillRect/>
          </a:stretch>
        </p:blipFill>
        <p:spPr>
          <a:xfrm>
            <a:off x="228725" y="2236925"/>
            <a:ext cx="6331850" cy="3610725"/>
          </a:xfrm>
          <a:prstGeom prst="rect">
            <a:avLst/>
          </a:prstGeom>
          <a:noFill/>
          <a:ln>
            <a:noFill/>
          </a:ln>
        </p:spPr>
      </p:pic>
      <p:sp>
        <p:nvSpPr>
          <p:cNvPr id="252" name="Google Shape;252;p34"/>
          <p:cNvSpPr txBox="1"/>
          <p:nvPr/>
        </p:nvSpPr>
        <p:spPr>
          <a:xfrm>
            <a:off x="228725" y="6018250"/>
            <a:ext cx="11685000" cy="282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lt-LT" sz="2000">
                <a:solidFill>
                  <a:srgbClr val="434343"/>
                </a:solidFill>
                <a:latin typeface="Calibri"/>
                <a:ea typeface="Calibri"/>
                <a:cs typeface="Calibri"/>
                <a:sym typeface="Calibri"/>
              </a:rPr>
              <a:t>Daugiau nei </a:t>
            </a:r>
            <a:r>
              <a:rPr lang="lt-LT" sz="2000" b="1">
                <a:solidFill>
                  <a:srgbClr val="434343"/>
                </a:solidFill>
                <a:latin typeface="Calibri"/>
                <a:ea typeface="Calibri"/>
                <a:cs typeface="Calibri"/>
                <a:sym typeface="Calibri"/>
              </a:rPr>
              <a:t>50 proc. </a:t>
            </a:r>
            <a:r>
              <a:rPr lang="lt-LT" sz="2000">
                <a:solidFill>
                  <a:srgbClr val="434343"/>
                </a:solidFill>
                <a:latin typeface="Calibri"/>
                <a:ea typeface="Calibri"/>
                <a:cs typeface="Calibri"/>
                <a:sym typeface="Calibri"/>
              </a:rPr>
              <a:t>tyrime dalyvavusių mokytojų dėl gabumų ir talentų ugdymo bendradarbiauja su kitomis</a:t>
            </a:r>
            <a:endParaRPr sz="2000">
              <a:solidFill>
                <a:srgbClr val="434343"/>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lt-LT" sz="2000">
                <a:solidFill>
                  <a:srgbClr val="434343"/>
                </a:solidFill>
                <a:latin typeface="Calibri"/>
                <a:ea typeface="Calibri"/>
                <a:cs typeface="Calibri"/>
                <a:sym typeface="Calibri"/>
              </a:rPr>
              <a:t>institucijomis, socialiniais partneriais, neformaliojo švietimo mokytojais.</a:t>
            </a:r>
            <a:endParaRPr sz="2000">
              <a:solidFill>
                <a:srgbClr val="434343"/>
              </a:solidFill>
              <a:latin typeface="Calibri"/>
              <a:ea typeface="Calibri"/>
              <a:cs typeface="Calibri"/>
              <a:sym typeface="Calibri"/>
            </a:endParaRPr>
          </a:p>
          <a:p>
            <a:pPr marL="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5"/>
          <p:cNvSpPr txBox="1">
            <a:spLocks noGrp="1"/>
          </p:cNvSpPr>
          <p:nvPr>
            <p:ph type="title"/>
          </p:nvPr>
        </p:nvSpPr>
        <p:spPr>
          <a:xfrm>
            <a:off x="985102" y="1397960"/>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lt-LT" sz="5000" b="1"/>
              <a:t>Vertinamas veiklos rodiklis: Gabumų ir talentų ugdymas</a:t>
            </a:r>
            <a:endParaRPr sz="5000" b="1"/>
          </a:p>
        </p:txBody>
      </p:sp>
      <p:sp>
        <p:nvSpPr>
          <p:cNvPr id="259" name="Google Shape;259;p35"/>
          <p:cNvSpPr txBox="1">
            <a:spLocks noGrp="1"/>
          </p:cNvSpPr>
          <p:nvPr>
            <p:ph type="body" idx="1"/>
          </p:nvPr>
        </p:nvSpPr>
        <p:spPr>
          <a:xfrm>
            <a:off x="985100" y="3429000"/>
            <a:ext cx="10515600" cy="3520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4000"/>
              <a:buFont typeface="Calibri"/>
              <a:buNone/>
            </a:pPr>
            <a:r>
              <a:rPr lang="lt-LT" sz="4500" dirty="0" smtClean="0"/>
              <a:t>Bendras rodiklio vertinimas </a:t>
            </a:r>
            <a:r>
              <a:rPr lang="lt-LT" sz="4500" dirty="0"/>
              <a:t>atitinka 3 veiklos kokybės </a:t>
            </a:r>
            <a:r>
              <a:rPr lang="lt-LT" sz="4500" dirty="0" smtClean="0"/>
              <a:t>lygį </a:t>
            </a:r>
            <a:r>
              <a:rPr lang="lt-LT" sz="4500" dirty="0"/>
              <a:t>(65,8 %).</a:t>
            </a:r>
            <a:endParaRPr sz="33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7"/>
          <p:cNvSpPr txBox="1">
            <a:spLocks noGrp="1"/>
          </p:cNvSpPr>
          <p:nvPr>
            <p:ph type="title"/>
          </p:nvPr>
        </p:nvSpPr>
        <p:spPr>
          <a:xfrm>
            <a:off x="845125" y="365754"/>
            <a:ext cx="10515600" cy="771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lt-LT" dirty="0"/>
              <a:t>Išvados ir </a:t>
            </a:r>
            <a:r>
              <a:rPr lang="lt-LT" dirty="0" smtClean="0"/>
              <a:t>rekomendacijos</a:t>
            </a:r>
            <a:endParaRPr dirty="0"/>
          </a:p>
        </p:txBody>
      </p:sp>
      <p:sp>
        <p:nvSpPr>
          <p:cNvPr id="271" name="Google Shape;271;p37"/>
          <p:cNvSpPr txBox="1">
            <a:spLocks noGrp="1"/>
          </p:cNvSpPr>
          <p:nvPr>
            <p:ph type="body" idx="1"/>
          </p:nvPr>
        </p:nvSpPr>
        <p:spPr>
          <a:xfrm>
            <a:off x="664800" y="1253400"/>
            <a:ext cx="11179200" cy="4351200"/>
          </a:xfrm>
          <a:prstGeom prst="rect">
            <a:avLst/>
          </a:prstGeom>
          <a:noFill/>
          <a:ln>
            <a:noFill/>
          </a:ln>
        </p:spPr>
        <p:txBody>
          <a:bodyPr spcFirstLastPara="1" wrap="square" lIns="91425" tIns="45700" rIns="91425" bIns="45700" anchor="t" anchorCtr="0">
            <a:noAutofit/>
          </a:bodyPr>
          <a:lstStyle/>
          <a:p>
            <a:pPr marL="457200" lvl="0" indent="-317500" algn="l" rtl="0">
              <a:lnSpc>
                <a:spcPct val="90000"/>
              </a:lnSpc>
              <a:spcBef>
                <a:spcPts val="0"/>
              </a:spcBef>
              <a:spcAft>
                <a:spcPts val="0"/>
              </a:spcAft>
              <a:buSzPts val="1400"/>
              <a:buChar char="●"/>
            </a:pPr>
            <a:r>
              <a:rPr lang="lt-LT" sz="2000" dirty="0">
                <a:latin typeface="+mj-lt"/>
              </a:rPr>
              <a:t>VVDG mokytojai tiksliai charakterizuoja gabių, talentingų mokinių savybes, žino metodus, kurie tinkami gabių vaikų ugdymui ir nurodo juos taikantys. Tie pedagogai, kurie nurodo gabių vaikų neugdantys, pateikia svarias priežastis: moko tik B lygio mokinius, </a:t>
            </a:r>
            <a:r>
              <a:rPr lang="lt-LT" sz="2000" dirty="0">
                <a:solidFill>
                  <a:srgbClr val="444444"/>
                </a:solidFill>
                <a:highlight>
                  <a:srgbClr val="FFFFFF"/>
                </a:highlight>
                <a:latin typeface="+mj-lt"/>
                <a:ea typeface="Arial"/>
                <a:cs typeface="Arial"/>
                <a:sym typeface="Arial"/>
              </a:rPr>
              <a:t>stokoja laiko dėl didelio krūvio ir mokinių skaičiaus pamokoje, turi mažą savaitinių pamokų skaičių, nuo jų dalyko atleidžiami gabūs mokiniai. </a:t>
            </a:r>
            <a:r>
              <a:rPr lang="lt-LT" sz="2000" b="1" dirty="0">
                <a:solidFill>
                  <a:srgbClr val="444444"/>
                </a:solidFill>
                <a:highlight>
                  <a:srgbClr val="FFFFFF"/>
                </a:highlight>
                <a:latin typeface="+mj-lt"/>
                <a:ea typeface="Arial"/>
                <a:cs typeface="Arial"/>
                <a:sym typeface="Arial"/>
              </a:rPr>
              <a:t>Administracijai svarbu išgryninti gabių vaikų ugdymo strategiją ir suteikti pedagogams, kurie domisi šia sritimi, daugiau galimybių dirbti su gabiais mokiniais. Organizuoti mokymus, suteikti papildomas konsultacines valandas, kurti sistemingo gabių vaikų ugdymo tvarką.</a:t>
            </a:r>
            <a:endParaRPr sz="2000" b="1" dirty="0">
              <a:solidFill>
                <a:srgbClr val="444444"/>
              </a:solidFill>
              <a:highlight>
                <a:srgbClr val="FFFFFF"/>
              </a:highlight>
              <a:latin typeface="+mj-lt"/>
              <a:ea typeface="Arial"/>
              <a:cs typeface="Arial"/>
              <a:sym typeface="Arial"/>
            </a:endParaRPr>
          </a:p>
          <a:p>
            <a:pPr marL="457200" lvl="0" indent="0" algn="l" rtl="0">
              <a:lnSpc>
                <a:spcPct val="90000"/>
              </a:lnSpc>
              <a:spcBef>
                <a:spcPts val="0"/>
              </a:spcBef>
              <a:spcAft>
                <a:spcPts val="0"/>
              </a:spcAft>
              <a:buNone/>
            </a:pPr>
            <a:endParaRPr sz="2000" b="1" dirty="0">
              <a:solidFill>
                <a:srgbClr val="444444"/>
              </a:solidFill>
              <a:highlight>
                <a:srgbClr val="FFFFFF"/>
              </a:highlight>
              <a:latin typeface="+mj-lt"/>
              <a:ea typeface="Arial"/>
              <a:cs typeface="Arial"/>
              <a:sym typeface="Arial"/>
            </a:endParaRPr>
          </a:p>
          <a:p>
            <a:pPr marL="457200" lvl="0" indent="-317500" algn="l" rtl="0">
              <a:lnSpc>
                <a:spcPct val="90000"/>
              </a:lnSpc>
              <a:spcBef>
                <a:spcPts val="0"/>
              </a:spcBef>
              <a:spcAft>
                <a:spcPts val="0"/>
              </a:spcAft>
              <a:buClr>
                <a:srgbClr val="444444"/>
              </a:buClr>
              <a:buSzPts val="1400"/>
              <a:buFont typeface="Arial"/>
              <a:buChar char="●"/>
            </a:pPr>
            <a:r>
              <a:rPr lang="lt-LT" sz="2000" dirty="0">
                <a:solidFill>
                  <a:srgbClr val="444444"/>
                </a:solidFill>
                <a:highlight>
                  <a:srgbClr val="FFFFFF"/>
                </a:highlight>
                <a:latin typeface="+mj-lt"/>
                <a:ea typeface="Arial"/>
                <a:cs typeface="Arial"/>
                <a:sym typeface="Arial"/>
              </a:rPr>
              <a:t>Daugiau nei pusė pedagogų bendradarbiauja su kitomis įstaigomis, ugdydami gabius vaikus. Dalis pedagogų bendradarbiauja tik su Gimnazijos darbuotojais, galima šį </a:t>
            </a:r>
            <a:r>
              <a:rPr lang="lt-LT" sz="2000" b="1" dirty="0">
                <a:solidFill>
                  <a:srgbClr val="444444"/>
                </a:solidFill>
                <a:highlight>
                  <a:srgbClr val="FFFFFF"/>
                </a:highlight>
                <a:latin typeface="+mj-lt"/>
                <a:ea typeface="Arial"/>
                <a:cs typeface="Arial"/>
                <a:sym typeface="Arial"/>
              </a:rPr>
              <a:t>bendradarbiavimo tinklą plėsti už gimnazijos ribų</a:t>
            </a:r>
            <a:r>
              <a:rPr lang="lt-LT" sz="2000" dirty="0">
                <a:solidFill>
                  <a:srgbClr val="444444"/>
                </a:solidFill>
                <a:highlight>
                  <a:srgbClr val="FFFFFF"/>
                </a:highlight>
                <a:latin typeface="+mj-lt"/>
                <a:ea typeface="Arial"/>
                <a:cs typeface="Arial"/>
                <a:sym typeface="Arial"/>
              </a:rPr>
              <a:t>. Galbūt </a:t>
            </a:r>
            <a:r>
              <a:rPr lang="lt-LT" sz="2000" b="1" dirty="0">
                <a:solidFill>
                  <a:srgbClr val="444444"/>
                </a:solidFill>
                <a:highlight>
                  <a:srgbClr val="FFFFFF"/>
                </a:highlight>
                <a:latin typeface="+mj-lt"/>
                <a:ea typeface="Arial"/>
                <a:cs typeface="Arial"/>
                <a:sym typeface="Arial"/>
              </a:rPr>
              <a:t>pedagogai</a:t>
            </a:r>
            <a:r>
              <a:rPr lang="lt-LT" sz="2000" dirty="0">
                <a:solidFill>
                  <a:srgbClr val="444444"/>
                </a:solidFill>
                <a:highlight>
                  <a:srgbClr val="FFFFFF"/>
                </a:highlight>
                <a:latin typeface="+mj-lt"/>
                <a:ea typeface="Arial"/>
                <a:cs typeface="Arial"/>
                <a:sym typeface="Arial"/>
              </a:rPr>
              <a:t>, kurie jau bendradarbiauja, su administracijos pagalba galėtų </a:t>
            </a:r>
            <a:r>
              <a:rPr lang="lt-LT" sz="2000" b="1" dirty="0">
                <a:solidFill>
                  <a:srgbClr val="444444"/>
                </a:solidFill>
                <a:highlight>
                  <a:srgbClr val="FFFFFF"/>
                </a:highlight>
                <a:latin typeface="+mj-lt"/>
                <a:ea typeface="Arial"/>
                <a:cs typeface="Arial"/>
                <a:sym typeface="Arial"/>
              </a:rPr>
              <a:t>padėtų įsitraukti </a:t>
            </a:r>
            <a:r>
              <a:rPr lang="lt-LT" sz="2000" dirty="0">
                <a:solidFill>
                  <a:srgbClr val="444444"/>
                </a:solidFill>
                <a:highlight>
                  <a:srgbClr val="FFFFFF"/>
                </a:highlight>
                <a:latin typeface="+mj-lt"/>
                <a:ea typeface="Arial"/>
                <a:cs typeface="Arial"/>
                <a:sym typeface="Arial"/>
              </a:rPr>
              <a:t>tiems, kurie bendradarbiavimo ryšių dar neturi, bet išsako norą juos vystyti.</a:t>
            </a:r>
            <a:endParaRPr sz="2000" dirty="0">
              <a:solidFill>
                <a:srgbClr val="444444"/>
              </a:solidFill>
              <a:highlight>
                <a:srgbClr val="FFFFFF"/>
              </a:highlight>
              <a:latin typeface="+mj-lt"/>
              <a:ea typeface="Arial"/>
              <a:cs typeface="Arial"/>
              <a:sym typeface="Aria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8"/>
          <p:cNvSpPr txBox="1">
            <a:spLocks noGrp="1"/>
          </p:cNvSpPr>
          <p:nvPr>
            <p:ph type="title"/>
          </p:nvPr>
        </p:nvSpPr>
        <p:spPr>
          <a:xfrm>
            <a:off x="845127" y="365760"/>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lt-LT"/>
              <a:t> </a:t>
            </a:r>
            <a:endParaRPr/>
          </a:p>
        </p:txBody>
      </p:sp>
      <p:sp>
        <p:nvSpPr>
          <p:cNvPr id="278" name="Google Shape;278;p38"/>
          <p:cNvSpPr txBox="1">
            <a:spLocks noGrp="1"/>
          </p:cNvSpPr>
          <p:nvPr>
            <p:ph type="body" idx="1"/>
          </p:nvPr>
        </p:nvSpPr>
        <p:spPr>
          <a:xfrm>
            <a:off x="845127" y="464200"/>
            <a:ext cx="10515600" cy="43512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r>
              <a:rPr lang="lt-LT" sz="3100" i="1">
                <a:solidFill>
                  <a:srgbClr val="0A0A0A"/>
                </a:solidFill>
                <a:highlight>
                  <a:srgbClr val="FFFFFF"/>
                </a:highlight>
                <a:latin typeface="Arial"/>
                <a:ea typeface="Arial"/>
                <a:cs typeface="Arial"/>
                <a:sym typeface="Arial"/>
              </a:rPr>
              <a:t> Gabumų atpažinimas ir ugdymas yra sudėtingas procesas. Jo įgyvendinimui reikalingas sisteminis požiūris. </a:t>
            </a:r>
            <a:endParaRPr sz="3100" i="1">
              <a:solidFill>
                <a:srgbClr val="0A0A0A"/>
              </a:solidFill>
              <a:highlight>
                <a:srgbClr val="FFFFFF"/>
              </a:highlight>
              <a:latin typeface="Arial"/>
              <a:ea typeface="Arial"/>
              <a:cs typeface="Arial"/>
              <a:sym typeface="Arial"/>
            </a:endParaRPr>
          </a:p>
          <a:p>
            <a:pPr marL="0" lvl="0" indent="0" algn="ctr" rtl="0">
              <a:spcBef>
                <a:spcPts val="1000"/>
              </a:spcBef>
              <a:spcAft>
                <a:spcPts val="0"/>
              </a:spcAft>
              <a:buNone/>
            </a:pPr>
            <a:endParaRPr sz="3100" i="1">
              <a:solidFill>
                <a:srgbClr val="0A0A0A"/>
              </a:solidFill>
              <a:highlight>
                <a:srgbClr val="FFFFFF"/>
              </a:highlight>
              <a:latin typeface="Arial"/>
              <a:ea typeface="Arial"/>
              <a:cs typeface="Arial"/>
              <a:sym typeface="Arial"/>
            </a:endParaRPr>
          </a:p>
          <a:p>
            <a:pPr marL="0" lvl="0" indent="0" algn="ctr" rtl="0">
              <a:spcBef>
                <a:spcPts val="1000"/>
              </a:spcBef>
              <a:spcAft>
                <a:spcPts val="0"/>
              </a:spcAft>
              <a:buNone/>
            </a:pPr>
            <a:endParaRPr sz="3100" i="1">
              <a:solidFill>
                <a:srgbClr val="0A0A0A"/>
              </a:solidFill>
              <a:highlight>
                <a:srgbClr val="FFFFFF"/>
              </a:highlight>
              <a:latin typeface="Arial"/>
              <a:ea typeface="Arial"/>
              <a:cs typeface="Arial"/>
              <a:sym typeface="Arial"/>
            </a:endParaRPr>
          </a:p>
          <a:p>
            <a:pPr marL="0" lvl="0" indent="0" algn="ctr" rtl="0">
              <a:spcBef>
                <a:spcPts val="1000"/>
              </a:spcBef>
              <a:spcAft>
                <a:spcPts val="0"/>
              </a:spcAft>
              <a:buNone/>
            </a:pPr>
            <a:endParaRPr sz="3100" i="1">
              <a:solidFill>
                <a:srgbClr val="0A0A0A"/>
              </a:solidFill>
              <a:highlight>
                <a:srgbClr val="FFFFFF"/>
              </a:highlight>
              <a:latin typeface="Arial"/>
              <a:ea typeface="Arial"/>
              <a:cs typeface="Arial"/>
              <a:sym typeface="Arial"/>
            </a:endParaRPr>
          </a:p>
          <a:p>
            <a:pPr marL="0" lvl="0" indent="0" algn="ctr" rtl="0">
              <a:spcBef>
                <a:spcPts val="1000"/>
              </a:spcBef>
              <a:spcAft>
                <a:spcPts val="0"/>
              </a:spcAft>
              <a:buNone/>
            </a:pPr>
            <a:endParaRPr sz="3200" i="1">
              <a:solidFill>
                <a:srgbClr val="0A0A0A"/>
              </a:solidFill>
              <a:highlight>
                <a:srgbClr val="FFFFFF"/>
              </a:highlight>
              <a:latin typeface="Arial"/>
              <a:ea typeface="Arial"/>
              <a:cs typeface="Arial"/>
              <a:sym typeface="Arial"/>
            </a:endParaRPr>
          </a:p>
          <a:p>
            <a:pPr marL="0" lvl="0" indent="0" algn="ctr" rtl="0">
              <a:spcBef>
                <a:spcPts val="1000"/>
              </a:spcBef>
              <a:spcAft>
                <a:spcPts val="0"/>
              </a:spcAft>
              <a:buNone/>
            </a:pPr>
            <a:endParaRPr sz="3200" i="1">
              <a:solidFill>
                <a:srgbClr val="0A0A0A"/>
              </a:solidFill>
              <a:highlight>
                <a:srgbClr val="FFFFFF"/>
              </a:highlight>
              <a:latin typeface="Arial"/>
              <a:ea typeface="Arial"/>
              <a:cs typeface="Arial"/>
              <a:sym typeface="Arial"/>
            </a:endParaRPr>
          </a:p>
          <a:p>
            <a:pPr marL="0" lvl="0" indent="0" algn="ctr" rtl="0">
              <a:spcBef>
                <a:spcPts val="1000"/>
              </a:spcBef>
              <a:spcAft>
                <a:spcPts val="0"/>
              </a:spcAft>
              <a:buNone/>
            </a:pPr>
            <a:endParaRPr sz="3200" i="1">
              <a:solidFill>
                <a:srgbClr val="0A0A0A"/>
              </a:solidFill>
              <a:highlight>
                <a:srgbClr val="FFFFFF"/>
              </a:highlight>
              <a:latin typeface="Arial"/>
              <a:ea typeface="Arial"/>
              <a:cs typeface="Arial"/>
              <a:sym typeface="Arial"/>
            </a:endParaRPr>
          </a:p>
          <a:p>
            <a:pPr marL="0" lvl="0" indent="0" algn="ctr" rtl="0">
              <a:spcBef>
                <a:spcPts val="1000"/>
              </a:spcBef>
              <a:spcAft>
                <a:spcPts val="0"/>
              </a:spcAft>
              <a:buNone/>
            </a:pPr>
            <a:endParaRPr sz="3200" i="1">
              <a:solidFill>
                <a:srgbClr val="0A0A0A"/>
              </a:solidFill>
              <a:highlight>
                <a:srgbClr val="FFFFFF"/>
              </a:highlight>
              <a:latin typeface="Arial"/>
              <a:ea typeface="Arial"/>
              <a:cs typeface="Arial"/>
              <a:sym typeface="Arial"/>
            </a:endParaRPr>
          </a:p>
          <a:p>
            <a:pPr marL="0" lvl="0" indent="0" algn="ctr" rtl="0">
              <a:spcBef>
                <a:spcPts val="1000"/>
              </a:spcBef>
              <a:spcAft>
                <a:spcPts val="0"/>
              </a:spcAft>
              <a:buNone/>
            </a:pPr>
            <a:r>
              <a:rPr lang="lt-LT" sz="3200" i="1">
                <a:solidFill>
                  <a:srgbClr val="0A0A0A"/>
                </a:solidFill>
                <a:highlight>
                  <a:srgbClr val="FFFFFF"/>
                </a:highlight>
                <a:latin typeface="Arial"/>
                <a:ea typeface="Arial"/>
                <a:cs typeface="Arial"/>
                <a:sym typeface="Arial"/>
              </a:rPr>
              <a:t>“Nė vienas nemokame visko – galime mokytis kartu!”</a:t>
            </a:r>
            <a:endParaRPr sz="3200" i="1">
              <a:solidFill>
                <a:srgbClr val="0A0A0A"/>
              </a:solidFill>
              <a:highlight>
                <a:srgbClr val="FFFFFF"/>
              </a:highlight>
              <a:latin typeface="Arial"/>
              <a:ea typeface="Arial"/>
              <a:cs typeface="Arial"/>
              <a:sym typeface="Arial"/>
            </a:endParaRPr>
          </a:p>
          <a:p>
            <a:pPr marL="6858000" lvl="0" indent="0" algn="l" rtl="0">
              <a:spcBef>
                <a:spcPts val="1000"/>
              </a:spcBef>
              <a:spcAft>
                <a:spcPts val="0"/>
              </a:spcAft>
              <a:buNone/>
            </a:pPr>
            <a:r>
              <a:rPr lang="lt-LT" sz="3200" i="1">
                <a:solidFill>
                  <a:srgbClr val="0A0A0A"/>
                </a:solidFill>
                <a:highlight>
                  <a:srgbClr val="FFFFFF"/>
                </a:highlight>
                <a:latin typeface="Arial"/>
                <a:ea typeface="Arial"/>
                <a:cs typeface="Arial"/>
                <a:sym typeface="Arial"/>
              </a:rPr>
              <a:t>“Vaikystės sodas”</a:t>
            </a:r>
            <a:endParaRPr sz="3200" i="1">
              <a:solidFill>
                <a:srgbClr val="0A0A0A"/>
              </a:solidFill>
              <a:highlight>
                <a:srgbClr val="FFFFFF"/>
              </a:highlight>
              <a:latin typeface="Arial"/>
              <a:ea typeface="Arial"/>
              <a:cs typeface="Arial"/>
              <a:sym typeface="Arial"/>
            </a:endParaRPr>
          </a:p>
        </p:txBody>
      </p:sp>
      <p:pic>
        <p:nvPicPr>
          <p:cNvPr id="279" name="Google Shape;279;p38"/>
          <p:cNvPicPr preferRelativeResize="0"/>
          <p:nvPr/>
        </p:nvPicPr>
        <p:blipFill>
          <a:blip r:embed="rId3">
            <a:alphaModFix/>
          </a:blip>
          <a:stretch>
            <a:fillRect/>
          </a:stretch>
        </p:blipFill>
        <p:spPr>
          <a:xfrm>
            <a:off x="3699675" y="1831425"/>
            <a:ext cx="4995299" cy="2809850"/>
          </a:xfrm>
          <a:prstGeom prst="rect">
            <a:avLst/>
          </a:prstGeom>
          <a:noFill/>
          <a:ln>
            <a:noFill/>
          </a:ln>
        </p:spPr>
      </p:pic>
      <p:sp>
        <p:nvSpPr>
          <p:cNvPr id="280" name="Google Shape;280;p38"/>
          <p:cNvSpPr txBox="1"/>
          <p:nvPr/>
        </p:nvSpPr>
        <p:spPr>
          <a:xfrm>
            <a:off x="3699675" y="4641275"/>
            <a:ext cx="11721600" cy="36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lt-LT"/>
              <a:t>https://miro.medium.com/max/2560/1*k54_mexHRqGQb0a8YnFoSA.png</a:t>
            </a: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veikslėlis 5"/>
          <p:cNvPicPr>
            <a:picLocks noChangeAspect="1"/>
          </p:cNvPicPr>
          <p:nvPr/>
        </p:nvPicPr>
        <p:blipFill>
          <a:blip r:embed="rId2"/>
          <a:stretch>
            <a:fillRect/>
          </a:stretch>
        </p:blipFill>
        <p:spPr>
          <a:xfrm>
            <a:off x="2440305" y="1594119"/>
            <a:ext cx="6630543" cy="4515960"/>
          </a:xfrm>
          <a:prstGeom prst="rect">
            <a:avLst/>
          </a:prstGeom>
        </p:spPr>
      </p:pic>
    </p:spTree>
    <p:extLst>
      <p:ext uri="{BB962C8B-B14F-4D97-AF65-F5344CB8AC3E}">
        <p14:creationId xmlns:p14="http://schemas.microsoft.com/office/powerpoint/2010/main" val="2843380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veikslėlis 2"/>
          <p:cNvPicPr>
            <a:picLocks noChangeAspect="1"/>
          </p:cNvPicPr>
          <p:nvPr/>
        </p:nvPicPr>
        <p:blipFill>
          <a:blip r:embed="rId2"/>
          <a:stretch>
            <a:fillRect/>
          </a:stretch>
        </p:blipFill>
        <p:spPr>
          <a:xfrm>
            <a:off x="1393846" y="162826"/>
            <a:ext cx="9404307" cy="6532347"/>
          </a:xfrm>
          <a:prstGeom prst="rect">
            <a:avLst/>
          </a:prstGeom>
        </p:spPr>
      </p:pic>
    </p:spTree>
    <p:extLst>
      <p:ext uri="{BB962C8B-B14F-4D97-AF65-F5344CB8AC3E}">
        <p14:creationId xmlns:p14="http://schemas.microsoft.com/office/powerpoint/2010/main" val="2356302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p:cNvPicPr>
            <a:picLocks noChangeAspect="1"/>
          </p:cNvPicPr>
          <p:nvPr/>
        </p:nvPicPr>
        <p:blipFill>
          <a:blip r:embed="rId2"/>
          <a:stretch>
            <a:fillRect/>
          </a:stretch>
        </p:blipFill>
        <p:spPr>
          <a:xfrm>
            <a:off x="2434917" y="758952"/>
            <a:ext cx="7687491" cy="5742432"/>
          </a:xfrm>
          <a:prstGeom prst="rect">
            <a:avLst/>
          </a:prstGeom>
        </p:spPr>
      </p:pic>
    </p:spTree>
    <p:extLst>
      <p:ext uri="{BB962C8B-B14F-4D97-AF65-F5344CB8AC3E}">
        <p14:creationId xmlns:p14="http://schemas.microsoft.com/office/powerpoint/2010/main" val="3517377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veikslėlis 5"/>
          <p:cNvPicPr>
            <a:picLocks noChangeAspect="1"/>
          </p:cNvPicPr>
          <p:nvPr/>
        </p:nvPicPr>
        <p:blipFill>
          <a:blip r:embed="rId2"/>
          <a:stretch>
            <a:fillRect/>
          </a:stretch>
        </p:blipFill>
        <p:spPr>
          <a:xfrm>
            <a:off x="1740283" y="24036"/>
            <a:ext cx="8711434" cy="6809927"/>
          </a:xfrm>
          <a:prstGeom prst="rect">
            <a:avLst/>
          </a:prstGeom>
        </p:spPr>
      </p:pic>
    </p:spTree>
    <p:extLst>
      <p:ext uri="{BB962C8B-B14F-4D97-AF65-F5344CB8AC3E}">
        <p14:creationId xmlns:p14="http://schemas.microsoft.com/office/powerpoint/2010/main" val="11079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p:cNvPicPr>
            <a:picLocks noChangeAspect="1"/>
          </p:cNvPicPr>
          <p:nvPr/>
        </p:nvPicPr>
        <p:blipFill>
          <a:blip r:embed="rId2"/>
          <a:stretch>
            <a:fillRect/>
          </a:stretch>
        </p:blipFill>
        <p:spPr>
          <a:xfrm>
            <a:off x="1321210" y="185036"/>
            <a:ext cx="9267542" cy="6672964"/>
          </a:xfrm>
          <a:prstGeom prst="rect">
            <a:avLst/>
          </a:prstGeom>
        </p:spPr>
      </p:pic>
    </p:spTree>
    <p:extLst>
      <p:ext uri="{BB962C8B-B14F-4D97-AF65-F5344CB8AC3E}">
        <p14:creationId xmlns:p14="http://schemas.microsoft.com/office/powerpoint/2010/main" val="280735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p:cNvPicPr>
            <a:picLocks noChangeAspect="1"/>
          </p:cNvPicPr>
          <p:nvPr/>
        </p:nvPicPr>
        <p:blipFill>
          <a:blip r:embed="rId2"/>
          <a:stretch>
            <a:fillRect/>
          </a:stretch>
        </p:blipFill>
        <p:spPr>
          <a:xfrm>
            <a:off x="1504390" y="77582"/>
            <a:ext cx="9183220" cy="6702836"/>
          </a:xfrm>
          <a:prstGeom prst="rect">
            <a:avLst/>
          </a:prstGeom>
        </p:spPr>
      </p:pic>
    </p:spTree>
    <p:extLst>
      <p:ext uri="{BB962C8B-B14F-4D97-AF65-F5344CB8AC3E}">
        <p14:creationId xmlns:p14="http://schemas.microsoft.com/office/powerpoint/2010/main" val="1317200270"/>
      </p:ext>
    </p:extLst>
  </p:cSld>
  <p:clrMapOvr>
    <a:masterClrMapping/>
  </p:clrMapOvr>
</p:sld>
</file>

<file path=ppt/theme/theme1.xml><?xml version="1.0" encoding="utf-8"?>
<a:theme xmlns:a="http://schemas.openxmlformats.org/drawingml/2006/main" name="HDOfficeLightV0">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TotalTime>
  <Words>1288</Words>
  <Application>Microsoft Office PowerPoint</Application>
  <PresentationFormat>Plačiaekranė</PresentationFormat>
  <Paragraphs>163</Paragraphs>
  <Slides>39</Slides>
  <Notes>22</Notes>
  <HiddenSlides>0</HiddenSlides>
  <MMClips>0</MMClips>
  <ScaleCrop>false</ScaleCrop>
  <HeadingPairs>
    <vt:vector size="6" baseType="variant">
      <vt:variant>
        <vt:lpstr>Naudojami šriftai</vt:lpstr>
      </vt:variant>
      <vt:variant>
        <vt:i4>7</vt:i4>
      </vt:variant>
      <vt:variant>
        <vt:lpstr>Tema</vt:lpstr>
      </vt:variant>
      <vt:variant>
        <vt:i4>1</vt:i4>
      </vt:variant>
      <vt:variant>
        <vt:lpstr>Skaidrių pavadinimai</vt:lpstr>
      </vt:variant>
      <vt:variant>
        <vt:i4>39</vt:i4>
      </vt:variant>
    </vt:vector>
  </HeadingPairs>
  <TitlesOfParts>
    <vt:vector size="47" baseType="lpstr">
      <vt:lpstr>Arial</vt:lpstr>
      <vt:lpstr>Calibri</vt:lpstr>
      <vt:lpstr>Liberation Sans</vt:lpstr>
      <vt:lpstr>Liberation Serif</vt:lpstr>
      <vt:lpstr>Lucida Sans</vt:lpstr>
      <vt:lpstr>Noto Sans Symbols</vt:lpstr>
      <vt:lpstr>Times New Roman</vt:lpstr>
      <vt:lpstr>HDOfficeLightV0</vt:lpstr>
      <vt:lpstr>GIMNAZIJOS VEIKLOS KOKYBĖS ĮSIVERTINIMO ATASKAITA „Gimnazijos veiklos kokybės tyrimas: stipriosios ir tobulintinos sritys“ 2019–2020 m. m. </vt:lpstr>
      <vt:lpstr>Tyrimui atlikti naudota:</vt:lpstr>
      <vt:lpstr>MOKYKLŲ, VYKDANČIŲ BENDROJO UGDYMO PROGRAMAS, VEIKLOS KOKYBĖS VERTNIMO LYGIAI </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Gabumų atpažinimas</vt:lpstr>
      <vt:lpstr>Tėvų atsakymai (55,8 % tyrime dalyvavusių tėvų teigia, kad dalis arba dauguma mokytojų pastebi vaikų gabumus) </vt:lpstr>
      <vt:lpstr>Mokinių atsakymai (41,4% tyrime dalyvavusių mokinių teigia, kad mokytojai pastebi mokinių gabumus,  31,1% buvo sunku atsakyti) </vt:lpstr>
      <vt:lpstr> 62,2% mokytojų teigia, kad pateikia specialias užduotis mokinių gabumų atpažinimui   84,5% mokytojų labai greitai (per 3 mėn. ir greičiau) atpažįsta mokinių gabumus</vt:lpstr>
      <vt:lpstr>Mokytojų atsakymai (dauguma mokytojų (70 %) geba įvardinti pagrindines gabius, talentingus mokinius charakterizuojančias savybes)</vt:lpstr>
      <vt:lpstr>Gabumų atpažinimas</vt:lpstr>
      <vt:lpstr>Metodų kūrimas gabumų ir talentų atpažinimui</vt:lpstr>
      <vt:lpstr>Mokytojų atsakymai (dauguma mokytojų (84,4 %) tyrime dalyvavusių mokytojų teigia, kad parenka specialias užduotis gabių, talentingų mokinių ugdymui)</vt:lpstr>
      <vt:lpstr>Tinkamas gabumų ir talentų ugdymas (I)</vt:lpstr>
      <vt:lpstr>Tinkamas gabumų ir talentų ugdymas (II)</vt:lpstr>
      <vt:lpstr>Ugdymo metodai gabiems vaikams (mokinių ir mokytojų atsakymai)</vt:lpstr>
      <vt:lpstr>Gabumų ir talentų ugdymas (tėvų atsakymai)</vt:lpstr>
      <vt:lpstr>Gabumų ir talentų ugdymas (mokinių atsakymai)</vt:lpstr>
      <vt:lpstr>Tinkamas gabumų ir talentų ugdymas</vt:lpstr>
      <vt:lpstr>Bendradarbiavimas ugdant gabius mokinius</vt:lpstr>
      <vt:lpstr>Mokytojų atsakymai (daugiau nei pusė nurodė bendradarbiaujantis su kitomis įstaigomis, ugdydami gabius vaikus)</vt:lpstr>
      <vt:lpstr>Vertinamas veiklos rodiklis: Gabumų ir talentų ugdymas</vt:lpstr>
      <vt:lpstr>Išvados ir rekomendacijos</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GIMNAZIJOS VEIKLOS KOKYBĖS ĮSIVERTINIMO ATASKAITA „Gimnazijos veiklos kokybės tyrimas: stipriosios ir tobulintinos sritys“ 2019–2020 m. m.</dc:title>
  <dc:creator>mokytojas</dc:creator>
  <cp:lastModifiedBy>mokytojas</cp:lastModifiedBy>
  <cp:revision>10</cp:revision>
  <dcterms:modified xsi:type="dcterms:W3CDTF">2020-10-29T11:47:51Z</dcterms:modified>
</cp:coreProperties>
</file>